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6" r:id="rId2"/>
    <p:sldId id="296" r:id="rId3"/>
    <p:sldId id="257" r:id="rId4"/>
    <p:sldId id="258" r:id="rId5"/>
    <p:sldId id="287" r:id="rId6"/>
    <p:sldId id="288" r:id="rId7"/>
    <p:sldId id="289" r:id="rId8"/>
    <p:sldId id="290" r:id="rId9"/>
    <p:sldId id="291" r:id="rId10"/>
    <p:sldId id="282" r:id="rId11"/>
    <p:sldId id="292" r:id="rId12"/>
    <p:sldId id="293" r:id="rId13"/>
    <p:sldId id="294" r:id="rId14"/>
    <p:sldId id="29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6595" autoAdjust="0"/>
  </p:normalViewPr>
  <p:slideViewPr>
    <p:cSldViewPr>
      <p:cViewPr>
        <p:scale>
          <a:sx n="100" d="100"/>
          <a:sy n="100" d="100"/>
        </p:scale>
        <p:origin x="-21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9E3E6-D025-49C3-86F9-CA8BDA643671}" type="datetimeFigureOut">
              <a:rPr lang="ru-RU" smtClean="0"/>
              <a:pPr/>
              <a:t>24.06.2019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353132-1801-477E-BCC4-4742E8F71AA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353132-1801-477E-BCC4-4742E8F71AA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353132-1801-477E-BCC4-4742E8F71AA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353132-1801-477E-BCC4-4742E8F71AA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24.06.2019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24.06.2019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24.06.2019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24.06.2019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24.06.2019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24.06.2019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24.06.2019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24.06.2019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oko.beluno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500174"/>
            <a:ext cx="7670182" cy="20002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 реализации регионального проекта «Успех каждого ребенка»</a:t>
            </a:r>
            <a:b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9058" y="3611607"/>
            <a:ext cx="4857784" cy="1199704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://kabanskoeruo.ru/wp-content/uploads/2018/09/250918-1-300x208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14290"/>
            <a:ext cx="214314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42985"/>
          <a:ext cx="8229597" cy="3980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6106"/>
                <a:gridCol w="714380"/>
                <a:gridCol w="785818"/>
                <a:gridCol w="785818"/>
                <a:gridCol w="642942"/>
                <a:gridCol w="714380"/>
                <a:gridCol w="714380"/>
                <a:gridCol w="685773"/>
              </a:tblGrid>
              <a:tr h="703915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Период,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33415">
                <a:tc>
                  <a:txBody>
                    <a:bodyPr/>
                    <a:lstStyle/>
                    <a:p>
                      <a:pPr marL="7239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Arial Unicode MS"/>
                        </a:rPr>
                        <a:t>Число детей, охваченных деятельностью детских технопарков «Кванториум» (мобильных технопарков «Кванториум») и других </a:t>
                      </a: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проектов, направленных на обеспечение доступности дополнительных общеобразовательных программ естественнонаучной и технической направленностей, соответствующих приоритетным направлениям технологического развития Российской Федерации</a:t>
                      </a:r>
                      <a:r>
                        <a:rPr lang="ru-RU" sz="1300" dirty="0">
                          <a:latin typeface="Times New Roman"/>
                          <a:ea typeface="Arial Unicode MS"/>
                        </a:rPr>
                        <a:t>, тыс.человек, нарастающим итогом</a:t>
                      </a:r>
                      <a:endParaRPr lang="ru-RU" sz="13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17,8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17,9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9,1%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23,8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12,2%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28,6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14,6%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31,8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16,2%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36,6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18,7%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39,8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20%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5214950"/>
            <a:ext cx="8329642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7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7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b="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  </a:t>
            </a:r>
            <a:r>
              <a:rPr kumimoji="0" lang="ru-RU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Основные показатели проекта</a:t>
            </a:r>
            <a:endParaRPr kumimoji="0" lang="ru-RU" sz="35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7" name="Рисунок 6" descr="http://kabanskoeruo.ru/wp-content/uploads/2018/09/250918-1-300x208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85728"/>
            <a:ext cx="1143008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642910" y="5143511"/>
            <a:ext cx="835824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Пути достижения</a:t>
            </a:r>
            <a:r>
              <a:rPr lang="ru-RU" sz="140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расширение спектра программ естественнонаучной и технической направленности, в том числе  посредством открытия детских технопарков «Кванториум» (Губкинский,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Старооскольский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городские округа), мобильные технопарки (Белгород, Старый Оскол, Алексеевка, Шебекино, Валуйки) ,   открытие творческих объединений  указанных направленностей на базе образовательных организаций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357422" y="274638"/>
            <a:ext cx="632937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показатели проекта</a:t>
            </a:r>
            <a:endParaRPr lang="ru-RU" sz="35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500174"/>
          <a:ext cx="8429683" cy="33251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3570"/>
                <a:gridCol w="761048"/>
                <a:gridCol w="690290"/>
                <a:gridCol w="785818"/>
                <a:gridCol w="785818"/>
                <a:gridCol w="714380"/>
                <a:gridCol w="714380"/>
                <a:gridCol w="714379"/>
              </a:tblGrid>
              <a:tr h="703915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показателя</a:t>
                      </a:r>
                      <a:endParaRPr lang="ru-RU" sz="1600" dirty="0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Период, год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8578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33415">
                <a:tc>
                  <a:txBody>
                    <a:bodyPr/>
                    <a:lstStyle/>
                    <a:p>
                      <a:pPr marL="7239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Arial Unicode MS"/>
                        </a:rPr>
                        <a:t>Число участников открытых </a:t>
                      </a:r>
                      <a:r>
                        <a:rPr lang="ru-RU" sz="1600" dirty="0" err="1">
                          <a:latin typeface="Times New Roman"/>
                          <a:ea typeface="Arial Unicode MS"/>
                        </a:rPr>
                        <a:t>онлайн-уроков</a:t>
                      </a:r>
                      <a:r>
                        <a:rPr lang="ru-RU" sz="1600" dirty="0">
                          <a:latin typeface="Times New Roman"/>
                          <a:ea typeface="Arial Unicode MS"/>
                        </a:rPr>
                        <a:t>, реализуемых с учетом опыта цикла открытых уроков «Проектория»,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«Уроки настоящего» или иных аналогичных по возможностям, функциям и результатам проектах, </a:t>
                      </a:r>
                      <a:r>
                        <a:rPr lang="ru-RU" sz="1600" dirty="0">
                          <a:latin typeface="Times New Roman"/>
                          <a:ea typeface="Arial Unicode MS"/>
                        </a:rPr>
                        <a:t>направленных на раннюю профориентацию, тыс. человек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27,3</a:t>
                      </a:r>
                    </a:p>
                    <a:p>
                      <a:pPr marL="0" algn="ctr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0" algn="ctr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17%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31,8</a:t>
                      </a:r>
                    </a:p>
                    <a:p>
                      <a:pPr marL="0" algn="ctr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0" algn="ctr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20%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47,7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30%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71,6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45%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87,5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55%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111,3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70%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135,2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85%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  <p:sp>
        <p:nvSpPr>
          <p:cNvPr id="5" name="Заголовок 2"/>
          <p:cNvSpPr txBox="1">
            <a:spLocks/>
          </p:cNvSpPr>
          <p:nvPr/>
        </p:nvSpPr>
        <p:spPr>
          <a:xfrm>
            <a:off x="500034" y="485776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2"/>
          <p:cNvSpPr txBox="1">
            <a:spLocks/>
          </p:cNvSpPr>
          <p:nvPr/>
        </p:nvSpPr>
        <p:spPr>
          <a:xfrm>
            <a:off x="357158" y="4857760"/>
            <a:ext cx="8482042" cy="1143008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1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1538" y="4929199"/>
            <a:ext cx="778674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Пути достижения:</a:t>
            </a:r>
          </a:p>
          <a:p>
            <a:pPr algn="ctr"/>
            <a:r>
              <a:rPr lang="ru-RU" dirty="0" smtClean="0"/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условий для участия школьников в открытых всероссийских уроках, обеспечение технической поддержки в общеобразовательных организациях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" name="Рисунок 9" descr="http://kabanskoeruo.ru/wp-content/uploads/2018/09/250918-1-300x208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14290"/>
            <a:ext cx="1714512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643174" y="274638"/>
            <a:ext cx="6143668" cy="11430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показатели проекта</a:t>
            </a:r>
            <a:endParaRPr lang="ru-RU" sz="32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500174"/>
          <a:ext cx="8429683" cy="3553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3570"/>
                <a:gridCol w="665520"/>
                <a:gridCol w="785818"/>
                <a:gridCol w="785818"/>
                <a:gridCol w="785818"/>
                <a:gridCol w="714380"/>
                <a:gridCol w="714380"/>
                <a:gridCol w="714379"/>
              </a:tblGrid>
              <a:tr h="703915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показателя</a:t>
                      </a:r>
                      <a:endParaRPr lang="ru-RU" sz="1600" dirty="0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Период, год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8578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33415">
                <a:tc>
                  <a:txBody>
                    <a:bodyPr/>
                    <a:lstStyle/>
                    <a:p>
                      <a:pPr marL="7239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Arial Unicode MS"/>
                          <a:cs typeface="+mn-cs"/>
                        </a:rPr>
                        <a:t>Число детей, получивших рекомендации по построению индивидуального учебного плана в соответствии с выбранными профессиональными компетенциями (профессиональными областями деятельности) с учетом реализации проекта «Билет в будущее», нарастающим итогом, человек (6-11 классы)</a:t>
                      </a:r>
                      <a:endParaRPr kumimoji="0" lang="ru-RU" sz="1600" kern="1200" dirty="0">
                        <a:solidFill>
                          <a:schemeClr val="dk1"/>
                        </a:solidFill>
                        <a:latin typeface="Times New Roman"/>
                        <a:ea typeface="Arial Unicode MS"/>
                        <a:cs typeface="+mn-cs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0" algn="ctr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788</a:t>
                      </a:r>
                    </a:p>
                    <a:p>
                      <a:pPr marL="0" algn="ctr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0" algn="ctr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0" algn="ctr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1,1%</a:t>
                      </a:r>
                    </a:p>
                    <a:p>
                      <a:pPr marL="0" algn="ctr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822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1,1%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1315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1,8 %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2055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2,9%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2713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3,7%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3699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5,1%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4768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6,7%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  <p:sp>
        <p:nvSpPr>
          <p:cNvPr id="5" name="Заголовок 2"/>
          <p:cNvSpPr txBox="1">
            <a:spLocks/>
          </p:cNvSpPr>
          <p:nvPr/>
        </p:nvSpPr>
        <p:spPr>
          <a:xfrm>
            <a:off x="500034" y="485776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2"/>
          <p:cNvSpPr txBox="1">
            <a:spLocks/>
          </p:cNvSpPr>
          <p:nvPr/>
        </p:nvSpPr>
        <p:spPr>
          <a:xfrm>
            <a:off x="357158" y="4857760"/>
            <a:ext cx="8482042" cy="1143008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1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1538" y="5072073"/>
            <a:ext cx="78581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Пути достижения: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проведение мониторинга профессиональных предпочтений школьников;</a:t>
            </a:r>
          </a:p>
          <a:p>
            <a:pPr>
              <a:buFontTx/>
              <a:buChar char="-"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информирование родителей о результатах мониторинга;</a:t>
            </a:r>
          </a:p>
          <a:p>
            <a:pPr>
              <a:buFontTx/>
              <a:buChar char="-"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разработка </a:t>
            </a:r>
            <a:r>
              <a:rPr lang="ru-RU" sz="1500" dirty="0" smtClean="0">
                <a:solidFill>
                  <a:schemeClr val="dk1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индивидуального учебного плана в соответствии с  выбранными профессиональными компетенциями </a:t>
            </a:r>
            <a:endParaRPr lang="ru-RU" sz="1500" dirty="0"/>
          </a:p>
        </p:txBody>
      </p:sp>
      <p:pic>
        <p:nvPicPr>
          <p:cNvPr id="9" name="Рисунок 8" descr="http://kabanskoeruo.ru/wp-content/uploads/2018/09/250918-1-300x208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14290"/>
            <a:ext cx="171451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          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показатели проекта</a:t>
            </a:r>
            <a:endParaRPr lang="ru-RU" sz="36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571612"/>
          <a:ext cx="8429683" cy="3201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3570"/>
                <a:gridCol w="761048"/>
                <a:gridCol w="690290"/>
                <a:gridCol w="785818"/>
                <a:gridCol w="785818"/>
                <a:gridCol w="714380"/>
                <a:gridCol w="714380"/>
                <a:gridCol w="714379"/>
              </a:tblGrid>
              <a:tr h="489601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Наименование показателя</a:t>
                      </a:r>
                      <a:endParaRPr lang="ru-RU" sz="1200" dirty="0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Период, год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35351">
                <a:tc>
                  <a:txBody>
                    <a:bodyPr/>
                    <a:lstStyle/>
                    <a:p>
                      <a:pPr marL="7239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Arial Unicode MS"/>
                          <a:cs typeface="+mn-cs"/>
                        </a:rPr>
                        <a:t>Доля муниципальных образований области,  внедривших систему персонифицированного финансирования дополнительного образования детей, %</a:t>
                      </a:r>
                    </a:p>
                    <a:p>
                      <a:pPr marL="7239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300" kern="1200" dirty="0">
                        <a:solidFill>
                          <a:schemeClr val="dk1"/>
                        </a:solidFill>
                        <a:latin typeface="Times New Roman"/>
                        <a:ea typeface="Arial Unicode MS"/>
                        <a:cs typeface="+mn-cs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17780" marR="17780" marT="0" marB="0" anchor="ctr"/>
                </a:tc>
              </a:tr>
              <a:tr h="1233415">
                <a:tc>
                  <a:txBody>
                    <a:bodyPr/>
                    <a:lstStyle/>
                    <a:p>
                      <a:pPr marL="7239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Доля детей в Белгородской области, охваченных системой персонифицированного финансирования дополнительного образования детей, %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  <p:sp>
        <p:nvSpPr>
          <p:cNvPr id="5" name="Заголовок 2"/>
          <p:cNvSpPr txBox="1">
            <a:spLocks/>
          </p:cNvSpPr>
          <p:nvPr/>
        </p:nvSpPr>
        <p:spPr>
          <a:xfrm>
            <a:off x="500034" y="485776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2"/>
          <p:cNvSpPr txBox="1">
            <a:spLocks/>
          </p:cNvSpPr>
          <p:nvPr/>
        </p:nvSpPr>
        <p:spPr>
          <a:xfrm>
            <a:off x="357158" y="4857760"/>
            <a:ext cx="8482042" cy="1143008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1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4786322"/>
            <a:ext cx="8143932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Пути достижения:</a:t>
            </a:r>
          </a:p>
          <a:p>
            <a:pPr algn="just"/>
            <a:r>
              <a:rPr lang="ru-RU" sz="1400" dirty="0" smtClean="0">
                <a:solidFill>
                  <a:schemeClr val="dk1"/>
                </a:solidFill>
                <a:latin typeface="Times New Roman"/>
                <a:ea typeface="Arial Unicode MS"/>
              </a:rPr>
              <a:t>- проведение  обучающего семинара с координаторами и руководителями учреждений дополнительного образования детей;</a:t>
            </a:r>
          </a:p>
          <a:p>
            <a:pPr algn="just">
              <a:buFontTx/>
              <a:buChar char="-"/>
            </a:pPr>
            <a:r>
              <a:rPr lang="ru-RU" sz="1400" dirty="0" smtClean="0">
                <a:solidFill>
                  <a:schemeClr val="dk1"/>
                </a:solidFill>
                <a:latin typeface="Times New Roman"/>
                <a:ea typeface="Arial Unicode MS"/>
              </a:rPr>
              <a:t>определение муниципальных образований для внедрения системы персонифицированного финансирования дополнительного образования;</a:t>
            </a:r>
          </a:p>
          <a:p>
            <a:pPr lvl="1" algn="just"/>
            <a:r>
              <a:rPr lang="ru-RU" sz="1600" dirty="0" smtClean="0">
                <a:solidFill>
                  <a:schemeClr val="dk1"/>
                </a:solidFill>
                <a:latin typeface="Times New Roman"/>
                <a:ea typeface="Arial Unicode MS"/>
              </a:rPr>
              <a:t>  - </a:t>
            </a:r>
            <a:r>
              <a:rPr lang="ru-RU" sz="1400" dirty="0" smtClean="0">
                <a:solidFill>
                  <a:schemeClr val="dk1"/>
                </a:solidFill>
                <a:latin typeface="Times New Roman"/>
                <a:ea typeface="Arial Unicode MS"/>
              </a:rPr>
              <a:t>  создание навигатора по дополнительным общеобразовательным программам;</a:t>
            </a:r>
          </a:p>
          <a:p>
            <a:pPr lvl="1" algn="just"/>
            <a:r>
              <a:rPr lang="ru-RU" sz="1400" dirty="0" smtClean="0">
                <a:solidFill>
                  <a:schemeClr val="dk1"/>
                </a:solidFill>
                <a:latin typeface="Times New Roman"/>
                <a:ea typeface="Arial Unicode MS"/>
              </a:rPr>
              <a:t>                                        - реализация модели персонифицированного финансирования                   			(нормативное обеспечение, выдача сертификатов детям)             			</a:t>
            </a:r>
          </a:p>
          <a:p>
            <a:pPr algn="just"/>
            <a:r>
              <a:rPr lang="ru-RU" sz="1400" dirty="0" smtClean="0">
                <a:solidFill>
                  <a:schemeClr val="dk1"/>
                </a:solidFill>
                <a:latin typeface="Times New Roman"/>
                <a:ea typeface="Arial Unicode MS"/>
              </a:rPr>
              <a:t>                         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9" name="Рисунок 8" descr="http://kabanskoeruo.ru/wp-content/uploads/2018/09/250918-1-300x208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171451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88" y="1189038"/>
          <a:ext cx="8429684" cy="5377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0548"/>
                <a:gridCol w="6849136"/>
              </a:tblGrid>
              <a:tr h="56919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Срок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поручения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995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01.02.2019 г. 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Руководителям МОУО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– разработать муниципальные «веерные» проекты по реализации региональных проектов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42455">
                <a:tc vMerge="1">
                  <a:txBody>
                    <a:bodyPr/>
                    <a:lstStyle/>
                    <a:p>
                      <a:pPr algn="ctr"/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Департаменту образования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создать рабочие группы по реализации региональных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проектов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с целью планирования поэтапного внедрения показателей проектов и организации их ежемесячного мониторинга и комплексного анализа с рассмотрением результатов с руководителями МОУО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3304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05.02.2019 г.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Руководителям рабочих групп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– разработать планы мероприятий по реализаций показателей региональных проектов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69197">
                <a:tc>
                  <a:txBody>
                    <a:bodyPr/>
                    <a:lstStyle/>
                    <a:p>
                      <a:pPr lvl="0"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04-08.02.</a:t>
                      </a:r>
                    </a:p>
                    <a:p>
                      <a:pPr lvl="0"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2019 г.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Департаменту образования Белгородской области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– провести предзащиту муниципальных проектов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306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31.01.2019 г.</a:t>
                      </a:r>
                    </a:p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Региональному центру оценки качества образования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– разработать и внедрить автоматизированный мониторинг ключевых показателей региональных проектов на сайте РЦОКО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  <a:hlinkClick r:id="rId2"/>
                        </a:rPr>
                        <a:t>http://coko.beluno.ru/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и разработать Порядок ведения автоматизированного мониторинга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88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10.02.2019 г.</a:t>
                      </a:r>
                    </a:p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Руководителям МОУО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 организовать эффективную работу команд муниципальных проектов и закрепить ответственного исполнителя за ведением мониторинга на сайте регионального оператора (РЦОКО)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57356" y="142852"/>
            <a:ext cx="680084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Мониторинг исполнения показателей регионального проекта</a:t>
            </a:r>
            <a:br>
              <a:rPr lang="ru-RU" sz="31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1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kabanskoeruo.ru/wp-content/uploads/2018/09/250918-1-300x208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14290"/>
            <a:ext cx="128588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85720" y="1857364"/>
            <a:ext cx="8401080" cy="414992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  		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Федеральный проект  "Успех каждого ребенка". Это, в первую очередь, дополнительное образование, профориентация и поддержка талантливых детей</a:t>
            </a:r>
          </a:p>
          <a:p>
            <a:pPr>
              <a:buNone/>
            </a:pPr>
            <a:endParaRPr lang="ru-RU" sz="24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ru-RU" sz="1800" b="1" i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</a:t>
            </a:r>
            <a:r>
              <a:rPr lang="ru-RU" sz="1800" i="1" dirty="0" smtClean="0">
                <a:solidFill>
                  <a:schemeClr val="accent1">
                    <a:lumMod val="75000"/>
                  </a:schemeClr>
                </a:solidFill>
              </a:rPr>
              <a:t>О.Васильева, Министр  просвещения </a:t>
            </a:r>
          </a:p>
          <a:p>
            <a:pPr>
              <a:spcBef>
                <a:spcPts val="0"/>
              </a:spcBef>
              <a:buNone/>
            </a:pPr>
            <a:r>
              <a:rPr lang="ru-RU" sz="1800" i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Российской  Федерации</a:t>
            </a:r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sz="1800" i="1" dirty="0" smtClean="0">
                <a:solidFill>
                  <a:schemeClr val="accent1">
                    <a:lumMod val="75000"/>
                  </a:schemeClr>
                </a:solidFill>
              </a:rPr>
              <a:t>         </a:t>
            </a:r>
            <a:r>
              <a:rPr lang="ru-RU" sz="1800" b="1" i="1" dirty="0" smtClean="0">
                <a:solidFill>
                  <a:schemeClr val="accent1">
                    <a:lumMod val="75000"/>
                  </a:schemeClr>
                </a:solidFill>
              </a:rPr>
              <a:t>				</a:t>
            </a:r>
            <a:endParaRPr lang="ru-RU" sz="2400" b="1" i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 descr="http://kabanskoeruo.ru/wp-content/uploads/2018/09/250918-1-300x208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14290"/>
            <a:ext cx="214314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1857364"/>
            <a:ext cx="8229600" cy="3447300"/>
          </a:xfrm>
        </p:spPr>
        <p:txBody>
          <a:bodyPr>
            <a:normAutofit lnSpcReduction="10000"/>
          </a:bodyPr>
          <a:lstStyle/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Паспорт национального проекта «Образование», утвержденный на заседании президиума Совета при Президенте Российской Федерации по стратегическому развитию и национальным проектам 3 сентября 2018 года.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285884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Обоснование для открытия регионального проекта «Успех каждого ребенка»</a:t>
            </a:r>
            <a:endParaRPr lang="ru-RU" sz="32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http://kabanskoeruo.ru/wp-content/uploads/2018/09/250918-1-300x208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14290"/>
            <a:ext cx="214314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/>
          </a:bodyPr>
          <a:lstStyle/>
          <a:p>
            <a:pPr algn="just"/>
            <a:r>
              <a:rPr lang="ru-RU" sz="1800" b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обеспечение к 2024 году для детей в возрасте от 5 до 18 лет доступных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для каждого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 качественных условий для воспитания гармонично развитой и социально ответственной личности путем увеличения охвата дополнительным образованием до 94,3 % от общего числа детей, обновления содержания и методов дополнительного образования детей, развития кадрового потенциала и модернизации инфраструктуры системы дополнительного образования детей.</a:t>
            </a:r>
          </a:p>
          <a:p>
            <a:pPr algn="just"/>
            <a:r>
              <a:rPr lang="ru-RU" sz="1800" b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Задача:</a:t>
            </a:r>
            <a:r>
              <a:rPr lang="ru-RU" sz="18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формирование эффективной системы выявления, поддержки и развития способностей и талантов у детей и молодежи, основанной на принципах справедливости, всеобщности и направленной на самоопределение и профессиональную ориентацию всех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обучающихся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14480" y="274638"/>
            <a:ext cx="697232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ВИЗИТНАЯ КАРТОЧКА ПРОЕКТА </a:t>
            </a:r>
            <a:b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«Успех каждого ребенка»</a:t>
            </a:r>
            <a:endParaRPr lang="ru-RU" sz="2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://kabanskoeruo.ru/wp-content/uploads/2018/09/250918-1-300x208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290"/>
            <a:ext cx="1714512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429156"/>
          </a:xfrm>
        </p:spPr>
        <p:txBody>
          <a:bodyPr>
            <a:normAutofit/>
          </a:bodyPr>
          <a:lstStyle/>
          <a:p>
            <a:pPr algn="just"/>
            <a:endParaRPr lang="ru-RU" sz="1800" i="1" dirty="0" smtClean="0"/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Госпрограмма Белгородской области «Развитие образования Белгородской области на 2014-2020 годы», утвержденная постановлением Правительства области от 30 декабря 2013 года № 528-пп с изменениями и дополнениями</a:t>
            </a:r>
          </a:p>
          <a:p>
            <a:pPr algn="just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Реализация  мероприятий по формированию современных управленческих и организационно-экономических механизмов в системе дополнительного образования детей в рамках федерального проекта «Успех каждого ребёнка» национального проекта «Образование» государственной программы «Развитие образования» (субсидия из федерального бюджета)</a:t>
            </a:r>
          </a:p>
          <a:p>
            <a:pPr algn="just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Указ Президента РФ от 07.05.2012 года № 599 «О мероприятиях по реализации государственной политики в области образования и науки»</a:t>
            </a:r>
          </a:p>
          <a:p>
            <a:pPr algn="just"/>
            <a:endParaRPr lang="ru-RU" sz="1800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357422" y="357166"/>
            <a:ext cx="6329378" cy="1214446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Связь с государственными программами Белгородской области, федеральными проектами в области дополнительного образования, Указами Президента Российской Федерации</a:t>
            </a:r>
            <a:endParaRPr lang="ru-RU" sz="2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http://kabanskoeruo.ru/wp-content/uploads/2018/09/250918-1-300x208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290"/>
            <a:ext cx="1714512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310352"/>
          </a:xfrm>
        </p:spPr>
        <p:txBody>
          <a:bodyPr>
            <a:normAutofit/>
          </a:bodyPr>
          <a:lstStyle/>
          <a:p>
            <a:pPr algn="just"/>
            <a:r>
              <a:rPr lang="ru-RU" sz="1800" i="1" dirty="0" err="1" smtClean="0"/>
              <a:t>тттт</a:t>
            </a:r>
            <a:endParaRPr lang="ru-RU" sz="1800" i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358246" cy="592935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Ключевые мероприятия проекта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/>
              <a:t>                                                          </a:t>
            </a:r>
            <a:br>
              <a:rPr lang="ru-RU" sz="28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 </a:t>
            </a:r>
            <a:br>
              <a:rPr lang="ru-RU" sz="2200" dirty="0" smtClean="0"/>
            </a:br>
            <a:r>
              <a:rPr lang="ru-RU" sz="2800" dirty="0" smtClean="0"/>
              <a:t>                                     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       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20" y="1071546"/>
            <a:ext cx="4714908" cy="107157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новых мест в образовательных                                        организациях различных типов для реализации дополнительных общеразвивающих программ всех направленностей</a:t>
            </a:r>
            <a:endParaRPr lang="ru-RU" sz="1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5720" y="2357430"/>
            <a:ext cx="4714908" cy="114300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Функционирование системы ранней профессиональной ориентации                                           учащихся 6-11 классов общеобразовательных организаций «Билет в будущее»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85720" y="3786190"/>
            <a:ext cx="4786346" cy="114300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Проведение открытых онлайн- уроков «Проектория», направленных на раннюю профориентацию детей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5720" y="5143512"/>
            <a:ext cx="4786346" cy="142876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Обновление материально-технической базы для занятий физической культурой и спортом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357818" y="785794"/>
            <a:ext cx="3571900" cy="6022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</a:pPr>
            <a:r>
              <a:rPr lang="ru-RU" sz="1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 к 2024 году: </a:t>
            </a:r>
          </a:p>
          <a:p>
            <a:pPr algn="just">
              <a:spcBef>
                <a:spcPts val="400"/>
              </a:spcBef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400"/>
              </a:spcBef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Для 94,3 % детей созданы новые места в целях обеспечения дополнительным образованием, в том числе за счет средств федеральной субсидии</a:t>
            </a:r>
          </a:p>
          <a:p>
            <a:pPr algn="just">
              <a:spcBef>
                <a:spcPts val="400"/>
              </a:spcBef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400"/>
              </a:spcBef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400"/>
              </a:spcBef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4,7 тыс. детей получили рекомендации по построению индивидуального учебного плана в соответствии с выбранными профессиональными компетенциями с учетом реализации проекта «Билет в будущее».</a:t>
            </a:r>
          </a:p>
          <a:p>
            <a:pPr algn="just">
              <a:spcBef>
                <a:spcPts val="400"/>
              </a:spcBef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400"/>
              </a:spcBef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400"/>
              </a:spcBef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85 % от общего числа обучающихся области приняли участие в открытых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онлайн-уроках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, реализуемых с учетом опыта цикла открытых уроков «Проектория»</a:t>
            </a:r>
          </a:p>
          <a:p>
            <a:pPr algn="just">
              <a:spcBef>
                <a:spcPts val="400"/>
              </a:spcBef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400"/>
              </a:spcBef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на обновленной материально-технической базе в не менее чем 115 общеобразовательных организациях не менее 46,5 тыс. детей обучаются по обновленным программам по предмету «Физическая культура», а также дополнительным общеобразовательным программам, реализуемых во внеурочное время</a:t>
            </a:r>
          </a:p>
        </p:txBody>
      </p:sp>
      <p:sp>
        <p:nvSpPr>
          <p:cNvPr id="19" name="Стрелка вправо 18"/>
          <p:cNvSpPr/>
          <p:nvPr/>
        </p:nvSpPr>
        <p:spPr>
          <a:xfrm>
            <a:off x="5072066" y="2857496"/>
            <a:ext cx="35719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5000628" y="1571612"/>
            <a:ext cx="35719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>
            <a:off x="5072066" y="4429132"/>
            <a:ext cx="35719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5072066" y="5715016"/>
            <a:ext cx="35719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 descr="http://kabanskoeruo.ru/wp-content/uploads/2018/09/250918-1-300x208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0"/>
            <a:ext cx="1428760" cy="1000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310352"/>
          </a:xfrm>
        </p:spPr>
        <p:txBody>
          <a:bodyPr>
            <a:normAutofit/>
          </a:bodyPr>
          <a:lstStyle/>
          <a:p>
            <a:pPr algn="just"/>
            <a:r>
              <a:rPr lang="ru-RU" sz="1800" i="1" dirty="0" err="1" smtClean="0"/>
              <a:t>тттт</a:t>
            </a:r>
            <a:endParaRPr lang="ru-RU" sz="1800" i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0"/>
            <a:ext cx="8358246" cy="592935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Ключевые мероприятия проекта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                                                         </a:t>
            </a:r>
            <a:br>
              <a:rPr lang="ru-RU" sz="2800" dirty="0" smtClean="0"/>
            </a:br>
            <a:r>
              <a:rPr lang="ru-RU" sz="2800" dirty="0" smtClean="0">
                <a:solidFill>
                  <a:srgbClr val="FF0000"/>
                </a:solidFill>
              </a:rPr>
              <a:t>                                         </a:t>
            </a:r>
            <a:r>
              <a:rPr lang="ru-RU" sz="1600" u="sng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 2024 году:</a:t>
            </a:r>
            <a:br>
              <a:rPr lang="ru-RU" sz="1600" u="sng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   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       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       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20" y="1571612"/>
            <a:ext cx="4714908" cy="114300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0"/>
              </a:spcBef>
            </a:pPr>
            <a:endParaRPr lang="ru-RU" sz="1600" dirty="0" smtClean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сети  детских технопарков, в том числе мобильных для детей, проживающих в сельской местности и малых городах</a:t>
            </a:r>
          </a:p>
          <a:p>
            <a:pPr>
              <a:spcBef>
                <a:spcPts val="0"/>
              </a:spcBef>
            </a:pPr>
            <a:endParaRPr lang="ru-RU" sz="1400" dirty="0" smtClean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5720" y="3000372"/>
            <a:ext cx="4714908" cy="192882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Внедрение методологии сопровождения, наставничества и шефства для обучающихся организаций, осуществляющих образовательную деятельность по дополнительным общеобразовательным программам, в том числе с применением лучших практик обмена опытом между обучающимися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85720" y="5143512"/>
            <a:ext cx="4786346" cy="142876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доступности дополнительного образования обучающимся с инвалидностью и ОВЗ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357818" y="785795"/>
            <a:ext cx="3571900" cy="7407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300" dirty="0" smtClean="0"/>
          </a:p>
          <a:p>
            <a:pPr algn="just"/>
            <a:endParaRPr lang="ru-RU" sz="1300" dirty="0" smtClean="0"/>
          </a:p>
          <a:p>
            <a:pPr algn="just"/>
            <a:endParaRPr lang="ru-RU" sz="1300" dirty="0" smtClean="0"/>
          </a:p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создано не менее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3 детских технопарков «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Кванториум»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  5 мобильных технопарков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«Кванториум» для детей, проживающих в сельской местности и малых городах</a:t>
            </a:r>
          </a:p>
          <a:p>
            <a:endParaRPr lang="ru-RU" sz="1300" dirty="0" smtClean="0"/>
          </a:p>
          <a:p>
            <a:pPr algn="just">
              <a:spcBef>
                <a:spcPts val="400"/>
              </a:spcBef>
            </a:pP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 середине 2021 года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внедрена методология сопровождения, наставничества и «шефства» для обучающихся.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 2024 году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 менее чем 70% обучающихся организаций, осуществляющих образовательную деятельность по дополнительным общеобразовательным программам, вовлечены в различные формы сопровождения, наставничества и шефства</a:t>
            </a:r>
          </a:p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 менее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70 % детей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области с ограниченными возможностями здоровья обучаются по дополнительным общеобразовательным программам, в том числе с использованием дистанционных технологий.</a:t>
            </a:r>
          </a:p>
          <a:p>
            <a:pPr algn="just">
              <a:spcBef>
                <a:spcPts val="400"/>
              </a:spcBef>
            </a:pPr>
            <a:r>
              <a:rPr lang="ru-RU" sz="1400" dirty="0" smtClean="0"/>
              <a:t> </a:t>
            </a:r>
          </a:p>
          <a:p>
            <a:pPr algn="just">
              <a:spcBef>
                <a:spcPts val="400"/>
              </a:spcBef>
            </a:pPr>
            <a:endParaRPr lang="ru-RU" sz="1400" dirty="0" smtClean="0"/>
          </a:p>
          <a:p>
            <a:pPr algn="just">
              <a:spcBef>
                <a:spcPts val="400"/>
              </a:spcBef>
            </a:pPr>
            <a:endParaRPr lang="ru-RU" sz="1250" dirty="0" smtClean="0"/>
          </a:p>
          <a:p>
            <a:pPr algn="just">
              <a:spcBef>
                <a:spcPts val="400"/>
              </a:spcBef>
            </a:pPr>
            <a:endParaRPr lang="ru-RU" sz="1250" dirty="0" smtClean="0"/>
          </a:p>
          <a:p>
            <a:pPr algn="just">
              <a:spcBef>
                <a:spcPts val="400"/>
              </a:spcBef>
            </a:pPr>
            <a:endParaRPr lang="ru-RU" sz="1250" dirty="0" smtClean="0"/>
          </a:p>
          <a:p>
            <a:pPr algn="just">
              <a:spcBef>
                <a:spcPts val="400"/>
              </a:spcBef>
            </a:pPr>
            <a:endParaRPr lang="ru-RU" sz="1250" dirty="0" smtClean="0"/>
          </a:p>
        </p:txBody>
      </p:sp>
      <p:sp>
        <p:nvSpPr>
          <p:cNvPr id="18" name="Стрелка вправо 17"/>
          <p:cNvSpPr/>
          <p:nvPr/>
        </p:nvSpPr>
        <p:spPr>
          <a:xfrm>
            <a:off x="5000628" y="2071678"/>
            <a:ext cx="428628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5000628" y="3929066"/>
            <a:ext cx="428628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5143504" y="5786454"/>
            <a:ext cx="285752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 descr="http://kabanskoeruo.ru/wp-content/uploads/2018/09/250918-1-300x208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14290"/>
            <a:ext cx="1714512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9617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Ключевые мероприятия проекта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28662" y="1214422"/>
            <a:ext cx="7858180" cy="50006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300" dirty="0" smtClean="0">
                <a:solidFill>
                  <a:schemeClr val="tx1"/>
                </a:solidFill>
              </a:rPr>
              <a:t>(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реализация мероприятий по формированию современных управленческих и организационно-экономических механизмов в системе дополнительного образования детей в рамках федерального проекта «Успех каждого ребёнка» )</a:t>
            </a: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13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300" dirty="0" smtClean="0">
                <a:solidFill>
                  <a:srgbClr val="FF0000"/>
                </a:solidFill>
              </a:rPr>
              <a:t>                                                                                               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 2024 году:</a:t>
            </a:r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13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                                                         </a:t>
            </a:r>
            <a:br>
              <a:rPr lang="ru-RU" sz="28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 </a:t>
            </a:r>
            <a:br>
              <a:rPr lang="ru-RU" sz="2200" dirty="0" smtClean="0"/>
            </a:br>
            <a:r>
              <a:rPr lang="ru-RU" sz="2800" dirty="0" smtClean="0"/>
              <a:t>                                     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       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400" u="sng" dirty="0" smtClean="0">
                <a:solidFill>
                  <a:srgbClr val="FF0000"/>
                </a:solidFill>
              </a:rPr>
              <a:t/>
            </a:r>
            <a:br>
              <a:rPr lang="ru-RU" sz="2400" u="sng" dirty="0" smtClean="0">
                <a:solidFill>
                  <a:srgbClr val="FF0000"/>
                </a:solidFill>
              </a:rPr>
            </a:b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20" y="1857364"/>
            <a:ext cx="4714908" cy="150019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Внедрение персонифицированной модели финансирования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5720" y="4071942"/>
            <a:ext cx="4714908" cy="157163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Вовлечение детей в добровольческую деятельность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357818" y="1071547"/>
            <a:ext cx="3571900" cy="6034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</a:pPr>
            <a:endParaRPr lang="ru-RU" sz="1400" b="1" u="sng" dirty="0" smtClean="0">
              <a:solidFill>
                <a:srgbClr val="FF0000"/>
              </a:solidFill>
            </a:endParaRPr>
          </a:p>
          <a:p>
            <a:pPr algn="ctr">
              <a:spcBef>
                <a:spcPts val="400"/>
              </a:spcBef>
            </a:pPr>
            <a:endParaRPr lang="ru-RU" sz="1400" b="1" u="sng" dirty="0" smtClean="0">
              <a:solidFill>
                <a:srgbClr val="FF0000"/>
              </a:solidFill>
            </a:endParaRPr>
          </a:p>
          <a:p>
            <a:pPr algn="just">
              <a:spcBef>
                <a:spcPts val="400"/>
              </a:spcBef>
            </a:pPr>
            <a:endParaRPr lang="ru-RU" sz="1400" dirty="0" smtClean="0"/>
          </a:p>
          <a:p>
            <a:pPr algn="just">
              <a:spcBef>
                <a:spcPts val="400"/>
              </a:spcBef>
            </a:pPr>
            <a:endParaRPr lang="ru-RU" sz="1400" dirty="0" smtClean="0"/>
          </a:p>
          <a:p>
            <a:pPr algn="just">
              <a:spcBef>
                <a:spcPts val="40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60 %  муниципалитетов внедрили систему персонифицированного финансирования дополнительного образования детей, 35 % детей охвачено системой персонифицированного финансирования дополнительного образования детей</a:t>
            </a:r>
          </a:p>
          <a:p>
            <a:pPr algn="just">
              <a:spcBef>
                <a:spcPts val="400"/>
              </a:spcBef>
            </a:pPr>
            <a:endParaRPr lang="ru-RU" sz="1400" dirty="0" smtClean="0"/>
          </a:p>
          <a:p>
            <a:pPr algn="just">
              <a:spcBef>
                <a:spcPts val="400"/>
              </a:spcBef>
            </a:pPr>
            <a:endParaRPr lang="ru-RU" sz="1400" dirty="0" smtClean="0"/>
          </a:p>
          <a:p>
            <a:pPr algn="just">
              <a:spcBef>
                <a:spcPts val="400"/>
              </a:spcBef>
            </a:pPr>
            <a:r>
              <a:rPr lang="ru-RU" sz="16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20 % обучающихся 7-11 классов </a:t>
            </a:r>
          </a:p>
          <a:p>
            <a:pPr algn="just">
              <a:spcBef>
                <a:spcPts val="400"/>
              </a:spcBef>
            </a:pPr>
            <a:r>
              <a:rPr lang="ru-RU" sz="16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вовлечены в добровольческую деятельность</a:t>
            </a:r>
          </a:p>
          <a:p>
            <a:pPr algn="just">
              <a:spcBef>
                <a:spcPts val="400"/>
              </a:spcBef>
            </a:pPr>
            <a:endParaRPr lang="ru-RU" sz="1400" dirty="0" smtClean="0"/>
          </a:p>
          <a:p>
            <a:pPr algn="just">
              <a:spcBef>
                <a:spcPts val="400"/>
              </a:spcBef>
            </a:pPr>
            <a:endParaRPr lang="ru-RU" sz="1400" b="1" dirty="0" smtClean="0">
              <a:solidFill>
                <a:srgbClr val="FF0000"/>
              </a:solidFill>
            </a:endParaRPr>
          </a:p>
          <a:p>
            <a:pPr algn="just">
              <a:spcBef>
                <a:spcPts val="400"/>
              </a:spcBef>
            </a:pPr>
            <a:endParaRPr lang="ru-RU" sz="1400" b="1" dirty="0" smtClean="0">
              <a:solidFill>
                <a:srgbClr val="FF0000"/>
              </a:solidFill>
            </a:endParaRPr>
          </a:p>
          <a:p>
            <a:pPr algn="just">
              <a:spcBef>
                <a:spcPts val="400"/>
              </a:spcBef>
            </a:pPr>
            <a:endParaRPr lang="ru-RU" sz="1250" dirty="0" smtClean="0"/>
          </a:p>
          <a:p>
            <a:pPr algn="just">
              <a:spcBef>
                <a:spcPts val="400"/>
              </a:spcBef>
            </a:pPr>
            <a:endParaRPr lang="ru-RU" sz="1250" dirty="0" smtClean="0"/>
          </a:p>
          <a:p>
            <a:pPr algn="just">
              <a:spcBef>
                <a:spcPts val="400"/>
              </a:spcBef>
            </a:pPr>
            <a:endParaRPr lang="ru-RU" sz="1250" dirty="0" smtClean="0"/>
          </a:p>
        </p:txBody>
      </p:sp>
      <p:sp>
        <p:nvSpPr>
          <p:cNvPr id="18" name="Стрелка вправо 17"/>
          <p:cNvSpPr/>
          <p:nvPr/>
        </p:nvSpPr>
        <p:spPr>
          <a:xfrm>
            <a:off x="5072066" y="2571744"/>
            <a:ext cx="285752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5072066" y="4857760"/>
            <a:ext cx="285752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 descr="http://kabanskoeruo.ru/wp-content/uploads/2018/09/250918-1-300x208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42852"/>
            <a:ext cx="135732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1357298"/>
          <a:ext cx="8786873" cy="3274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902"/>
                <a:gridCol w="805779"/>
                <a:gridCol w="915306"/>
                <a:gridCol w="839030"/>
                <a:gridCol w="839030"/>
                <a:gridCol w="762756"/>
                <a:gridCol w="991581"/>
                <a:gridCol w="808489"/>
              </a:tblGrid>
              <a:tr h="561346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Период, год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9403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2018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2019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2020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2021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2022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2023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2024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494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Доля детей в возрасте от 5 до 18 лет, охваченных дополнительным образованием, 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94,0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94,1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94,1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94,1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94,2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94,2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94,3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49423">
                <a:tc>
                  <a:txBody>
                    <a:bodyPr/>
                    <a:lstStyle/>
                    <a:p>
                      <a:pPr marL="7239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0" lang="ru-RU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Доля детей с ОВЗ обучаются по дополнительным общеобразовательным программам %</a:t>
                      </a:r>
                      <a:endParaRPr kumimoji="0" lang="ru-RU" sz="16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</a:p>
                    <a:p>
                      <a:pPr marL="0" algn="ctr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6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algn="ctr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6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algn="ctr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6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6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6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6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64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6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6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6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6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6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kumimoji="0" lang="ru-RU" sz="16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</a:tr>
            </a:tbl>
          </a:graphicData>
        </a:graphic>
      </p:graphicFrame>
      <p:sp>
        <p:nvSpPr>
          <p:cNvPr id="5" name="Заголовок 2"/>
          <p:cNvSpPr txBox="1">
            <a:spLocks/>
          </p:cNvSpPr>
          <p:nvPr/>
        </p:nvSpPr>
        <p:spPr>
          <a:xfrm>
            <a:off x="500034" y="5214950"/>
            <a:ext cx="8229600" cy="654032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4714884"/>
            <a:ext cx="864399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ru-RU" sz="14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Пути достижения:</a:t>
            </a:r>
          </a:p>
          <a:p>
            <a:pPr lvl="0" algn="just">
              <a:spcBef>
                <a:spcPct val="0"/>
              </a:spcBef>
              <a:defRPr/>
            </a:pP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создание новых мест в образовательных  организациях различных типов для реализации дополнительных общеразвивающих программ всех направленностей (технопарки, дистанционные формы обучения, 	индивидуальные образовательные маршруты) ;</a:t>
            </a:r>
          </a:p>
          <a:p>
            <a:pPr algn="just">
              <a:spcBef>
                <a:spcPct val="0"/>
              </a:spcBef>
              <a:defRPr/>
            </a:pPr>
            <a:r>
              <a:rPr lang="ru-RU" sz="14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- развитие дополнительного образования на базе дошкольных и общеобразовательных 				организаций;  развитие   частно - государственного партнерства</a:t>
            </a:r>
          </a:p>
        </p:txBody>
      </p:sp>
      <p:sp>
        <p:nvSpPr>
          <p:cNvPr id="11" name="Заголовок 2"/>
          <p:cNvSpPr txBox="1">
            <a:spLocks/>
          </p:cNvSpPr>
          <p:nvPr/>
        </p:nvSpPr>
        <p:spPr>
          <a:xfrm>
            <a:off x="1571604" y="428604"/>
            <a:ext cx="7158030" cy="571504"/>
          </a:xfrm>
          <a:prstGeom prst="rect">
            <a:avLst/>
          </a:prstGeom>
        </p:spPr>
        <p:txBody>
          <a:bodyPr vert="horz" rtlCol="0" anchor="ctr">
            <a:normAutofit fontScale="2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>
              <a:spcBef>
                <a:spcPct val="0"/>
              </a:spcBef>
            </a:pPr>
            <a:endParaRPr lang="ru-RU" sz="1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 algn="ctr">
              <a:spcBef>
                <a:spcPct val="0"/>
              </a:spcBef>
            </a:pPr>
            <a:r>
              <a:rPr lang="ru-RU" sz="1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показатели проекта </a:t>
            </a:r>
            <a: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Заголовок 2"/>
          <p:cNvSpPr txBox="1">
            <a:spLocks/>
          </p:cNvSpPr>
          <p:nvPr/>
        </p:nvSpPr>
        <p:spPr>
          <a:xfrm>
            <a:off x="142844" y="5357826"/>
            <a:ext cx="8515352" cy="428628"/>
          </a:xfrm>
          <a:prstGeom prst="rect">
            <a:avLst/>
          </a:prstGeom>
        </p:spPr>
        <p:txBody>
          <a:bodyPr vert="horz" rtlCol="0" anchor="ctr">
            <a:normAutofit fontScale="2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1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0" lang="ru-RU" sz="5600" b="1" i="0" u="sng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>
              <a:spcBef>
                <a:spcPct val="0"/>
              </a:spcBef>
              <a:defRPr/>
            </a:pPr>
            <a:endParaRPr lang="ru-RU" sz="5600" b="1" u="sng" dirty="0" smtClean="0">
              <a:solidFill>
                <a:schemeClr val="accent2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>
              <a:spcBef>
                <a:spcPct val="0"/>
              </a:spcBef>
              <a:defRPr/>
            </a:pPr>
            <a:endParaRPr kumimoji="0" lang="ru-RU" sz="5600" b="1" i="0" u="sng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>
              <a:spcBef>
                <a:spcPct val="0"/>
              </a:spcBef>
              <a:defRPr/>
            </a:pPr>
            <a:endParaRPr lang="ru-RU" sz="5600" b="1" u="sng" dirty="0" smtClean="0">
              <a:solidFill>
                <a:schemeClr val="accent2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>
              <a:spcBef>
                <a:spcPct val="0"/>
              </a:spcBef>
              <a:defRPr/>
            </a:pPr>
            <a:r>
              <a:rPr kumimoji="0" lang="ru-RU" sz="5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          </a:t>
            </a:r>
          </a:p>
          <a:p>
            <a:pPr lvl="0">
              <a:spcBef>
                <a:spcPct val="0"/>
              </a:spcBef>
              <a:defRPr/>
            </a:pPr>
            <a:endParaRPr lang="ru-RU" sz="5200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>
              <a:spcBef>
                <a:spcPct val="0"/>
              </a:spcBef>
              <a:defRPr/>
            </a:pPr>
            <a:endParaRPr lang="ru-RU" sz="5200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>
              <a:spcBef>
                <a:spcPct val="0"/>
              </a:spcBef>
              <a:defRPr/>
            </a:pPr>
            <a:endParaRPr kumimoji="0" lang="ru-RU" sz="5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4800" b="1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4800" b="1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9" name="Рисунок 8" descr="http://kabanskoeruo.ru/wp-content/uploads/2018/09/250918-1-300x208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135732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2176</TotalTime>
  <Words>1154</Words>
  <Application>Microsoft Office PowerPoint</Application>
  <PresentationFormat>Экран (4:3)</PresentationFormat>
  <Paragraphs>311</Paragraphs>
  <Slides>14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         О реализации регионального проекта «Успех каждого ребенка» </vt:lpstr>
      <vt:lpstr>Слайд 2</vt:lpstr>
      <vt:lpstr>    Обоснование для открытия регионального проекта «Успех каждого ребенка»</vt:lpstr>
      <vt:lpstr> ВИЗИТНАЯ КАРТОЧКА ПРОЕКТА  «Успех каждого ребенка»</vt:lpstr>
      <vt:lpstr>Связь с государственными программами Белгородской области, федеральными проектами в области дополнительного образования, Указами Президента Российской Федерации</vt:lpstr>
      <vt:lpstr> Ключевые мероприятия проекта                                                                                                                          </vt:lpstr>
      <vt:lpstr> Ключевые мероприятия проекта                                                                                                     К 2024 году:                                     </vt:lpstr>
      <vt:lpstr>        ( реализация мероприятий по формированию современных управленческих и организационно-экономических механизмов в системе дополнительного образования детей в рамках федерального проекта «Успех каждого ребёнка» )                                                                                                  к 2024 году:                                                                                                                            </vt:lpstr>
      <vt:lpstr>Слайд 9</vt:lpstr>
      <vt:lpstr>    </vt:lpstr>
      <vt:lpstr>Основные показатели проекта</vt:lpstr>
      <vt:lpstr>Основные показатели проекта</vt:lpstr>
      <vt:lpstr>          Основные показатели проекта</vt:lpstr>
      <vt:lpstr> Мониторинг исполнения показателей регионального проекта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 реализации регионального проекта «Современная школа»</dc:title>
  <dc:creator>user</dc:creator>
  <cp:lastModifiedBy>lakomova_m</cp:lastModifiedBy>
  <cp:revision>257</cp:revision>
  <dcterms:created xsi:type="dcterms:W3CDTF">2019-01-12T12:05:08Z</dcterms:created>
  <dcterms:modified xsi:type="dcterms:W3CDTF">2019-06-24T13:56:49Z</dcterms:modified>
</cp:coreProperties>
</file>