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3" r:id="rId1"/>
  </p:sldMasterIdLst>
  <p:notesMasterIdLst>
    <p:notesMasterId r:id="rId10"/>
  </p:notesMasterIdLst>
  <p:sldIdLst>
    <p:sldId id="256" r:id="rId2"/>
    <p:sldId id="280" r:id="rId3"/>
    <p:sldId id="290" r:id="rId4"/>
    <p:sldId id="281" r:id="rId5"/>
    <p:sldId id="283" r:id="rId6"/>
    <p:sldId id="292" r:id="rId7"/>
    <p:sldId id="293" r:id="rId8"/>
    <p:sldId id="294" r:id="rId9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5904" autoAdjust="0"/>
    <p:restoredTop sz="75862" autoAdjust="0"/>
  </p:normalViewPr>
  <p:slideViewPr>
    <p:cSldViewPr snapToGrid="0">
      <p:cViewPr>
        <p:scale>
          <a:sx n="100" d="100"/>
          <a:sy n="100" d="100"/>
        </p:scale>
        <p:origin x="-5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2CA580-3B52-416F-A7AB-715142D2066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772E81-9572-4993-ABD1-520DE1C0D1A8}">
      <dgm:prSet phldrT="[Текст]" custT="1"/>
      <dgm:spPr>
        <a:noFill/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Внедрение в деятельность Консультационных центров результатов регионального проекта «Воспитание-</a:t>
          </a:r>
          <a:r>
            <a:rPr lang="en-US" sz="1800" dirty="0" err="1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onlin</a:t>
          </a:r>
          <a:r>
            <a:rPr lang="ru-RU" sz="18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е» </a:t>
          </a:r>
          <a:endParaRPr lang="ru-RU" sz="1800" dirty="0">
            <a:solidFill>
              <a:schemeClr val="tx1"/>
            </a:solidFill>
            <a:latin typeface="+mn-lt"/>
          </a:endParaRPr>
        </a:p>
      </dgm:t>
    </dgm:pt>
    <dgm:pt modelId="{D597A006-F18C-483C-91F8-6363867D8154}" type="parTrans" cxnId="{CC0F15A2-D004-4AB6-8397-63BCFE680E05}">
      <dgm:prSet/>
      <dgm:spPr/>
      <dgm:t>
        <a:bodyPr/>
        <a:lstStyle/>
        <a:p>
          <a:endParaRPr lang="ru-RU"/>
        </a:p>
      </dgm:t>
    </dgm:pt>
    <dgm:pt modelId="{A5969DD2-E646-47D5-AF05-D2B250802209}" type="sibTrans" cxnId="{CC0F15A2-D004-4AB6-8397-63BCFE680E05}">
      <dgm:prSet/>
      <dgm:spPr/>
      <dgm:t>
        <a:bodyPr/>
        <a:lstStyle/>
        <a:p>
          <a:endParaRPr lang="ru-RU">
            <a:solidFill>
              <a:srgbClr val="6DBA4E"/>
            </a:solidFill>
          </a:endParaRPr>
        </a:p>
      </dgm:t>
    </dgm:pt>
    <dgm:pt modelId="{C6D6DAEB-EE1E-4B29-AF84-C08ED24E0AF3}">
      <dgm:prSet phldrT="[Текст]" custT="1"/>
      <dgm:spPr>
        <a:noFill/>
        <a:ln>
          <a:noFill/>
        </a:ln>
      </dgm:spPr>
      <dgm:t>
        <a:bodyPr/>
        <a:lstStyle/>
        <a:p>
          <a:pPr algn="l"/>
          <a:endParaRPr lang="ru-RU" sz="2000" kern="1200" dirty="0">
            <a:solidFill>
              <a:schemeClr val="tx1"/>
            </a:solidFill>
            <a:latin typeface="+mn-lt"/>
            <a:ea typeface="Calibri" pitchFamily="34" charset="0"/>
            <a:cs typeface="Arial" panose="020B0604020202020204" pitchFamily="34" charset="0"/>
          </a:endParaRPr>
        </a:p>
      </dgm:t>
    </dgm:pt>
    <dgm:pt modelId="{40C1112D-593B-411C-87A4-35AEFD551F55}" type="parTrans" cxnId="{DA82C6CF-E01C-4C8E-8E62-D00A639CB63A}">
      <dgm:prSet/>
      <dgm:spPr/>
      <dgm:t>
        <a:bodyPr/>
        <a:lstStyle/>
        <a:p>
          <a:endParaRPr lang="ru-RU"/>
        </a:p>
      </dgm:t>
    </dgm:pt>
    <dgm:pt modelId="{55BA46AB-6423-443A-A351-73A53E88CE13}" type="sibTrans" cxnId="{DA82C6CF-E01C-4C8E-8E62-D00A639CB63A}">
      <dgm:prSet/>
      <dgm:spPr/>
      <dgm:t>
        <a:bodyPr/>
        <a:lstStyle/>
        <a:p>
          <a:endParaRPr lang="ru-RU"/>
        </a:p>
      </dgm:t>
    </dgm:pt>
    <dgm:pt modelId="{2E70DC68-7F14-405F-9154-C3CD3061ABC7}">
      <dgm:prSet phldrT="[Текст]" custT="1"/>
      <dgm:spPr>
        <a:noFill/>
        <a:ln>
          <a:noFill/>
        </a:ln>
      </dgm:spPr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Разработка и реализация регионального проекта по </a:t>
          </a:r>
          <a:r>
            <a:rPr lang="ru-RU" sz="1800" dirty="0" err="1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технологизации</a:t>
          </a:r>
          <a:r>
            <a:rPr lang="ru-RU" sz="18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 видов помощи семьям, имеющим детей</a:t>
          </a:r>
          <a:endParaRPr lang="ru-RU" sz="1800" b="1" dirty="0">
            <a:solidFill>
              <a:schemeClr val="tx1"/>
            </a:solidFill>
            <a:latin typeface="+mn-lt"/>
            <a:ea typeface="Calibri" pitchFamily="34" charset="0"/>
            <a:cs typeface="Arial" panose="020B0604020202020204" pitchFamily="34" charset="0"/>
          </a:endParaRPr>
        </a:p>
      </dgm:t>
    </dgm:pt>
    <dgm:pt modelId="{31DAF823-DCC8-45C5-BE67-2FDD8DE0245A}" type="parTrans" cxnId="{A76C309F-F47B-426B-9F93-B0AE4D2ECC73}">
      <dgm:prSet/>
      <dgm:spPr/>
      <dgm:t>
        <a:bodyPr/>
        <a:lstStyle/>
        <a:p>
          <a:endParaRPr lang="ru-RU"/>
        </a:p>
      </dgm:t>
    </dgm:pt>
    <dgm:pt modelId="{F798AAA8-E014-46C6-8DA8-AEF2F7B6C30B}" type="sibTrans" cxnId="{A76C309F-F47B-426B-9F93-B0AE4D2ECC73}">
      <dgm:prSet/>
      <dgm:spPr/>
      <dgm:t>
        <a:bodyPr/>
        <a:lstStyle/>
        <a:p>
          <a:endParaRPr lang="ru-RU"/>
        </a:p>
      </dgm:t>
    </dgm:pt>
    <dgm:pt modelId="{E475B1D8-C03E-4DE3-AD13-3DF7A72C34F1}">
      <dgm:prSet custT="1"/>
      <dgm:spPr>
        <a:noFill/>
        <a:ln>
          <a:noFill/>
        </a:ln>
      </dgm:spPr>
      <dgm:t>
        <a:bodyPr/>
        <a:lstStyle/>
        <a:p>
          <a:pPr algn="l">
            <a:lnSpc>
              <a:spcPct val="100000"/>
            </a:lnSpc>
          </a:pPr>
          <a:r>
            <a:rPr lang="ru-RU" sz="1800" kern="12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rPr>
            <a:t>Деятельность региональных ресурсных площадок                                       в МБДОУ № 11 г.Алексеевка, МБДОУ № 35 г.Губкин  </a:t>
          </a:r>
          <a:endParaRPr lang="ru-RU" sz="1800" dirty="0">
            <a:solidFill>
              <a:schemeClr val="tx1"/>
            </a:solidFill>
            <a:latin typeface="+mn-lt"/>
            <a:ea typeface="Calibri" pitchFamily="34" charset="0"/>
            <a:cs typeface="Arial" panose="020B0604020202020204" pitchFamily="34" charset="0"/>
          </a:endParaRPr>
        </a:p>
      </dgm:t>
    </dgm:pt>
    <dgm:pt modelId="{98C5101E-A72F-4DC7-9DDC-7BD7F5FA1ADA}" type="parTrans" cxnId="{4A4A84AE-CA76-4F7C-8CE3-3BA6794487A9}">
      <dgm:prSet/>
      <dgm:spPr/>
      <dgm:t>
        <a:bodyPr/>
        <a:lstStyle/>
        <a:p>
          <a:endParaRPr lang="ru-RU"/>
        </a:p>
      </dgm:t>
    </dgm:pt>
    <dgm:pt modelId="{F188349E-5C52-44D3-A96C-2C06B65F6A2C}" type="sibTrans" cxnId="{4A4A84AE-CA76-4F7C-8CE3-3BA6794487A9}">
      <dgm:prSet/>
      <dgm:spPr/>
      <dgm:t>
        <a:bodyPr/>
        <a:lstStyle/>
        <a:p>
          <a:endParaRPr lang="ru-RU"/>
        </a:p>
      </dgm:t>
    </dgm:pt>
    <dgm:pt modelId="{BAEB9F6B-7D8F-4E9F-94E3-1F62A128E3EF}">
      <dgm:prSet phldrT="[Текст]" custT="1"/>
      <dgm:spPr>
        <a:noFill/>
        <a:ln>
          <a:noFill/>
        </a:ln>
      </dgm:spPr>
      <dgm:t>
        <a:bodyPr/>
        <a:lstStyle/>
        <a:p>
          <a:pPr algn="l"/>
          <a:endParaRPr lang="ru-RU" sz="1800" dirty="0">
            <a:solidFill>
              <a:schemeClr val="tx1"/>
            </a:solidFill>
            <a:latin typeface="+mn-lt"/>
            <a:ea typeface="Calibri" pitchFamily="34" charset="0"/>
            <a:cs typeface="Arial" panose="020B0604020202020204" pitchFamily="34" charset="0"/>
          </a:endParaRPr>
        </a:p>
      </dgm:t>
    </dgm:pt>
    <dgm:pt modelId="{C165ABAE-A390-437D-A8EB-F5116B162F05}" type="parTrans" cxnId="{11271E3E-8686-4CD1-9C65-A71EC7566EAA}">
      <dgm:prSet/>
      <dgm:spPr/>
      <dgm:t>
        <a:bodyPr/>
        <a:lstStyle/>
        <a:p>
          <a:endParaRPr lang="ru-RU"/>
        </a:p>
      </dgm:t>
    </dgm:pt>
    <dgm:pt modelId="{9EB70CFF-FC09-4B74-9FD1-13A420CED4AB}" type="sibTrans" cxnId="{11271E3E-8686-4CD1-9C65-A71EC7566EAA}">
      <dgm:prSet/>
      <dgm:spPr/>
      <dgm:t>
        <a:bodyPr/>
        <a:lstStyle/>
        <a:p>
          <a:endParaRPr lang="ru-RU"/>
        </a:p>
      </dgm:t>
    </dgm:pt>
    <dgm:pt modelId="{64486990-022F-48F9-BCB9-71D421DF98C4}" type="pres">
      <dgm:prSet presAssocID="{772CA580-3B52-416F-A7AB-715142D2066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B435D07-5177-494C-BB73-39F8B40A95C7}" type="pres">
      <dgm:prSet presAssocID="{772CA580-3B52-416F-A7AB-715142D2066E}" presName="Name1" presStyleCnt="0"/>
      <dgm:spPr/>
    </dgm:pt>
    <dgm:pt modelId="{386FA872-2C58-48BE-A9BD-92AB054A6407}" type="pres">
      <dgm:prSet presAssocID="{772CA580-3B52-416F-A7AB-715142D2066E}" presName="cycle" presStyleCnt="0"/>
      <dgm:spPr/>
    </dgm:pt>
    <dgm:pt modelId="{95D61967-9DA9-4B0C-B64B-55A8DF83F1FC}" type="pres">
      <dgm:prSet presAssocID="{772CA580-3B52-416F-A7AB-715142D2066E}" presName="srcNode" presStyleLbl="node1" presStyleIdx="0" presStyleCnt="5"/>
      <dgm:spPr/>
    </dgm:pt>
    <dgm:pt modelId="{ABF7EF5C-3663-4D7A-B214-8B5E68E804C1}" type="pres">
      <dgm:prSet presAssocID="{772CA580-3B52-416F-A7AB-715142D2066E}" presName="conn" presStyleLbl="parChTrans1D2" presStyleIdx="0" presStyleCnt="1"/>
      <dgm:spPr/>
      <dgm:t>
        <a:bodyPr/>
        <a:lstStyle/>
        <a:p>
          <a:endParaRPr lang="ru-RU"/>
        </a:p>
      </dgm:t>
    </dgm:pt>
    <dgm:pt modelId="{01689D51-6C49-43BB-B17E-F7DC57B933AD}" type="pres">
      <dgm:prSet presAssocID="{772CA580-3B52-416F-A7AB-715142D2066E}" presName="extraNode" presStyleLbl="node1" presStyleIdx="0" presStyleCnt="5"/>
      <dgm:spPr/>
    </dgm:pt>
    <dgm:pt modelId="{B0AFAF1C-8274-49C7-8277-3E04196C6930}" type="pres">
      <dgm:prSet presAssocID="{772CA580-3B52-416F-A7AB-715142D2066E}" presName="dstNode" presStyleLbl="node1" presStyleIdx="0" presStyleCnt="5"/>
      <dgm:spPr/>
    </dgm:pt>
    <dgm:pt modelId="{CF0D6CDA-88E7-46C2-8C3B-CFB1210D06D2}" type="pres">
      <dgm:prSet presAssocID="{F3772E81-9572-4993-ABD1-520DE1C0D1A8}" presName="text_1" presStyleLbl="node1" presStyleIdx="0" presStyleCnt="5" custScaleY="139755" custLinFactNeighborX="382" custLinFactNeighborY="-13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2B811D-1169-4589-9293-2AB394C44262}" type="pres">
      <dgm:prSet presAssocID="{F3772E81-9572-4993-ABD1-520DE1C0D1A8}" presName="accent_1" presStyleCnt="0"/>
      <dgm:spPr/>
    </dgm:pt>
    <dgm:pt modelId="{CFC8C504-20ED-4868-8C82-6FF468FCCEEF}" type="pres">
      <dgm:prSet presAssocID="{F3772E81-9572-4993-ABD1-520DE1C0D1A8}" presName="accentRepeatNode" presStyleLbl="solidFgAcc1" presStyleIdx="0" presStyleCnt="5"/>
      <dgm:spPr>
        <a:solidFill>
          <a:schemeClr val="bg1"/>
        </a:solidFill>
        <a:ln>
          <a:solidFill>
            <a:srgbClr val="6DBA4E"/>
          </a:solidFill>
        </a:ln>
      </dgm:spPr>
      <dgm:t>
        <a:bodyPr/>
        <a:lstStyle/>
        <a:p>
          <a:endParaRPr lang="ru-RU"/>
        </a:p>
      </dgm:t>
    </dgm:pt>
    <dgm:pt modelId="{52B50AD6-6E40-40F3-9340-B10E28992157}" type="pres">
      <dgm:prSet presAssocID="{C6D6DAEB-EE1E-4B29-AF84-C08ED24E0AF3}" presName="text_2" presStyleLbl="node1" presStyleIdx="1" presStyleCnt="5" custScaleY="135271" custLinFactNeighborX="367" custLinFactNeighborY="16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AEBE6-9D54-48D2-A4D1-972825FCB18A}" type="pres">
      <dgm:prSet presAssocID="{C6D6DAEB-EE1E-4B29-AF84-C08ED24E0AF3}" presName="accent_2" presStyleCnt="0"/>
      <dgm:spPr/>
    </dgm:pt>
    <dgm:pt modelId="{20ED3CF0-09E2-49BB-84B3-C57EA876799A}" type="pres">
      <dgm:prSet presAssocID="{C6D6DAEB-EE1E-4B29-AF84-C08ED24E0AF3}" presName="accentRepeatNode" presStyleLbl="solidFgAcc1" presStyleIdx="1" presStyleCnt="5"/>
      <dgm:spPr>
        <a:solidFill>
          <a:schemeClr val="bg1"/>
        </a:solidFill>
        <a:ln>
          <a:solidFill>
            <a:srgbClr val="DA802D"/>
          </a:solidFill>
        </a:ln>
      </dgm:spPr>
      <dgm:t>
        <a:bodyPr/>
        <a:lstStyle/>
        <a:p>
          <a:endParaRPr lang="ru-RU"/>
        </a:p>
      </dgm:t>
    </dgm:pt>
    <dgm:pt modelId="{BDDD3289-4CAF-4D1E-9276-5019EFAE02A9}" type="pres">
      <dgm:prSet presAssocID="{E475B1D8-C03E-4DE3-AD13-3DF7A72C34F1}" presName="text_3" presStyleLbl="node1" presStyleIdx="2" presStyleCnt="5" custScaleY="127744" custLinFactNeighborX="505" custLinFactNeighborY="119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0C154A-362F-44D8-B4CF-59504C1D5C78}" type="pres">
      <dgm:prSet presAssocID="{E475B1D8-C03E-4DE3-AD13-3DF7A72C34F1}" presName="accent_3" presStyleCnt="0"/>
      <dgm:spPr/>
    </dgm:pt>
    <dgm:pt modelId="{66280581-D801-4D95-B1EA-EB280C194811}" type="pres">
      <dgm:prSet presAssocID="{E475B1D8-C03E-4DE3-AD13-3DF7A72C34F1}" presName="accentRepeatNode" presStyleLbl="solidFgAcc1" presStyleIdx="2" presStyleCnt="5"/>
      <dgm:spPr>
        <a:solidFill>
          <a:schemeClr val="bg1"/>
        </a:solidFill>
        <a:ln>
          <a:solidFill>
            <a:srgbClr val="E43D3D"/>
          </a:solidFill>
        </a:ln>
      </dgm:spPr>
      <dgm:t>
        <a:bodyPr/>
        <a:lstStyle/>
        <a:p>
          <a:endParaRPr lang="ru-RU"/>
        </a:p>
      </dgm:t>
    </dgm:pt>
    <dgm:pt modelId="{29E82F49-B49B-4875-844F-0997D2F219D5}" type="pres">
      <dgm:prSet presAssocID="{2E70DC68-7F14-405F-9154-C3CD3061ABC7}" presName="text_4" presStyleLbl="node1" presStyleIdx="3" presStyleCnt="5" custScaleY="1292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133ED-E79E-4E96-903A-280F32919C9A}" type="pres">
      <dgm:prSet presAssocID="{2E70DC68-7F14-405F-9154-C3CD3061ABC7}" presName="accent_4" presStyleCnt="0"/>
      <dgm:spPr/>
    </dgm:pt>
    <dgm:pt modelId="{12CB7CA6-586E-4E86-947C-60A18855C7CD}" type="pres">
      <dgm:prSet presAssocID="{2E70DC68-7F14-405F-9154-C3CD3061ABC7}" presName="accentRepeatNode" presStyleLbl="solidFgAcc1" presStyleIdx="3" presStyleCnt="5"/>
      <dgm:spPr>
        <a:solidFill>
          <a:schemeClr val="bg1"/>
        </a:solidFill>
        <a:ln>
          <a:solidFill>
            <a:srgbClr val="86D1F9"/>
          </a:solidFill>
        </a:ln>
      </dgm:spPr>
      <dgm:t>
        <a:bodyPr/>
        <a:lstStyle/>
        <a:p>
          <a:endParaRPr lang="ru-RU"/>
        </a:p>
      </dgm:t>
    </dgm:pt>
    <dgm:pt modelId="{ED7F0C72-CB22-4EC7-94BE-F790816B2A25}" type="pres">
      <dgm:prSet presAssocID="{BAEB9F6B-7D8F-4E9F-94E3-1F62A128E3E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70A95-6CE8-4F33-B044-43D63952D108}" type="pres">
      <dgm:prSet presAssocID="{BAEB9F6B-7D8F-4E9F-94E3-1F62A128E3EF}" presName="accent_5" presStyleCnt="0"/>
      <dgm:spPr/>
    </dgm:pt>
    <dgm:pt modelId="{57FBFCAA-4A66-410E-B970-A9DA13DA9955}" type="pres">
      <dgm:prSet presAssocID="{BAEB9F6B-7D8F-4E9F-94E3-1F62A128E3EF}" presName="accentRepeatNode" presStyleLbl="solidFgAcc1" presStyleIdx="4" presStyleCnt="5"/>
      <dgm:spPr>
        <a:solidFill>
          <a:schemeClr val="bg1"/>
        </a:solidFill>
        <a:ln>
          <a:solidFill>
            <a:srgbClr val="EBB92C"/>
          </a:solidFill>
        </a:ln>
      </dgm:spPr>
      <dgm:t>
        <a:bodyPr/>
        <a:lstStyle/>
        <a:p>
          <a:endParaRPr lang="ru-RU"/>
        </a:p>
      </dgm:t>
    </dgm:pt>
  </dgm:ptLst>
  <dgm:cxnLst>
    <dgm:cxn modelId="{D38DF5AB-20C3-45DB-9A8B-F4A9D652D50B}" type="presOf" srcId="{772CA580-3B52-416F-A7AB-715142D2066E}" destId="{64486990-022F-48F9-BCB9-71D421DF98C4}" srcOrd="0" destOrd="0" presId="urn:microsoft.com/office/officeart/2008/layout/VerticalCurvedList"/>
    <dgm:cxn modelId="{B1B8628C-32AD-4455-A564-66C996397229}" type="presOf" srcId="{C6D6DAEB-EE1E-4B29-AF84-C08ED24E0AF3}" destId="{52B50AD6-6E40-40F3-9340-B10E28992157}" srcOrd="0" destOrd="0" presId="urn:microsoft.com/office/officeart/2008/layout/VerticalCurvedList"/>
    <dgm:cxn modelId="{A76C309F-F47B-426B-9F93-B0AE4D2ECC73}" srcId="{772CA580-3B52-416F-A7AB-715142D2066E}" destId="{2E70DC68-7F14-405F-9154-C3CD3061ABC7}" srcOrd="3" destOrd="0" parTransId="{31DAF823-DCC8-45C5-BE67-2FDD8DE0245A}" sibTransId="{F798AAA8-E014-46C6-8DA8-AEF2F7B6C30B}"/>
    <dgm:cxn modelId="{64E17805-4A02-4BAF-9441-A344DD149C04}" type="presOf" srcId="{A5969DD2-E646-47D5-AF05-D2B250802209}" destId="{ABF7EF5C-3663-4D7A-B214-8B5E68E804C1}" srcOrd="0" destOrd="0" presId="urn:microsoft.com/office/officeart/2008/layout/VerticalCurvedList"/>
    <dgm:cxn modelId="{CC0F15A2-D004-4AB6-8397-63BCFE680E05}" srcId="{772CA580-3B52-416F-A7AB-715142D2066E}" destId="{F3772E81-9572-4993-ABD1-520DE1C0D1A8}" srcOrd="0" destOrd="0" parTransId="{D597A006-F18C-483C-91F8-6363867D8154}" sibTransId="{A5969DD2-E646-47D5-AF05-D2B250802209}"/>
    <dgm:cxn modelId="{8AE3CEBA-830C-4B5F-BD89-6F9A70B933BE}" type="presOf" srcId="{2E70DC68-7F14-405F-9154-C3CD3061ABC7}" destId="{29E82F49-B49B-4875-844F-0997D2F219D5}" srcOrd="0" destOrd="0" presId="urn:microsoft.com/office/officeart/2008/layout/VerticalCurvedList"/>
    <dgm:cxn modelId="{9181002F-0FA7-4DF9-976C-6DFC206EDAB6}" type="presOf" srcId="{BAEB9F6B-7D8F-4E9F-94E3-1F62A128E3EF}" destId="{ED7F0C72-CB22-4EC7-94BE-F790816B2A25}" srcOrd="0" destOrd="0" presId="urn:microsoft.com/office/officeart/2008/layout/VerticalCurvedList"/>
    <dgm:cxn modelId="{DA82C6CF-E01C-4C8E-8E62-D00A639CB63A}" srcId="{772CA580-3B52-416F-A7AB-715142D2066E}" destId="{C6D6DAEB-EE1E-4B29-AF84-C08ED24E0AF3}" srcOrd="1" destOrd="0" parTransId="{40C1112D-593B-411C-87A4-35AEFD551F55}" sibTransId="{55BA46AB-6423-443A-A351-73A53E88CE13}"/>
    <dgm:cxn modelId="{11271E3E-8686-4CD1-9C65-A71EC7566EAA}" srcId="{772CA580-3B52-416F-A7AB-715142D2066E}" destId="{BAEB9F6B-7D8F-4E9F-94E3-1F62A128E3EF}" srcOrd="4" destOrd="0" parTransId="{C165ABAE-A390-437D-A8EB-F5116B162F05}" sibTransId="{9EB70CFF-FC09-4B74-9FD1-13A420CED4AB}"/>
    <dgm:cxn modelId="{F635CF02-6E32-4D21-8859-1CD9E1EDA163}" type="presOf" srcId="{E475B1D8-C03E-4DE3-AD13-3DF7A72C34F1}" destId="{BDDD3289-4CAF-4D1E-9276-5019EFAE02A9}" srcOrd="0" destOrd="0" presId="urn:microsoft.com/office/officeart/2008/layout/VerticalCurvedList"/>
    <dgm:cxn modelId="{4A4A84AE-CA76-4F7C-8CE3-3BA6794487A9}" srcId="{772CA580-3B52-416F-A7AB-715142D2066E}" destId="{E475B1D8-C03E-4DE3-AD13-3DF7A72C34F1}" srcOrd="2" destOrd="0" parTransId="{98C5101E-A72F-4DC7-9DDC-7BD7F5FA1ADA}" sibTransId="{F188349E-5C52-44D3-A96C-2C06B65F6A2C}"/>
    <dgm:cxn modelId="{4E5EFA83-2C7A-4189-A8FC-219CBA42D209}" type="presOf" srcId="{F3772E81-9572-4993-ABD1-520DE1C0D1A8}" destId="{CF0D6CDA-88E7-46C2-8C3B-CFB1210D06D2}" srcOrd="0" destOrd="0" presId="urn:microsoft.com/office/officeart/2008/layout/VerticalCurvedList"/>
    <dgm:cxn modelId="{71D0B0AB-2080-475B-973B-D433403F716F}" type="presParOf" srcId="{64486990-022F-48F9-BCB9-71D421DF98C4}" destId="{CB435D07-5177-494C-BB73-39F8B40A95C7}" srcOrd="0" destOrd="0" presId="urn:microsoft.com/office/officeart/2008/layout/VerticalCurvedList"/>
    <dgm:cxn modelId="{7414FF4E-907D-42F2-9FB4-6D566456CA2C}" type="presParOf" srcId="{CB435D07-5177-494C-BB73-39F8B40A95C7}" destId="{386FA872-2C58-48BE-A9BD-92AB054A6407}" srcOrd="0" destOrd="0" presId="urn:microsoft.com/office/officeart/2008/layout/VerticalCurvedList"/>
    <dgm:cxn modelId="{DB9B9C31-4DFB-48A4-A59D-BC7A16F08D1A}" type="presParOf" srcId="{386FA872-2C58-48BE-A9BD-92AB054A6407}" destId="{95D61967-9DA9-4B0C-B64B-55A8DF83F1FC}" srcOrd="0" destOrd="0" presId="urn:microsoft.com/office/officeart/2008/layout/VerticalCurvedList"/>
    <dgm:cxn modelId="{5C8167FE-64F2-4E8F-8607-4A201FDB4F91}" type="presParOf" srcId="{386FA872-2C58-48BE-A9BD-92AB054A6407}" destId="{ABF7EF5C-3663-4D7A-B214-8B5E68E804C1}" srcOrd="1" destOrd="0" presId="urn:microsoft.com/office/officeart/2008/layout/VerticalCurvedList"/>
    <dgm:cxn modelId="{842F5352-8804-4E63-BCF4-5FC37D269DFA}" type="presParOf" srcId="{386FA872-2C58-48BE-A9BD-92AB054A6407}" destId="{01689D51-6C49-43BB-B17E-F7DC57B933AD}" srcOrd="2" destOrd="0" presId="urn:microsoft.com/office/officeart/2008/layout/VerticalCurvedList"/>
    <dgm:cxn modelId="{80557FA6-840D-4730-9CE1-A3E2D2118D97}" type="presParOf" srcId="{386FA872-2C58-48BE-A9BD-92AB054A6407}" destId="{B0AFAF1C-8274-49C7-8277-3E04196C6930}" srcOrd="3" destOrd="0" presId="urn:microsoft.com/office/officeart/2008/layout/VerticalCurvedList"/>
    <dgm:cxn modelId="{782FB149-A277-458B-B455-B03162682E1D}" type="presParOf" srcId="{CB435D07-5177-494C-BB73-39F8B40A95C7}" destId="{CF0D6CDA-88E7-46C2-8C3B-CFB1210D06D2}" srcOrd="1" destOrd="0" presId="urn:microsoft.com/office/officeart/2008/layout/VerticalCurvedList"/>
    <dgm:cxn modelId="{DD8A83B9-8DE0-439C-87C2-FF17A6EA0E22}" type="presParOf" srcId="{CB435D07-5177-494C-BB73-39F8B40A95C7}" destId="{DD2B811D-1169-4589-9293-2AB394C44262}" srcOrd="2" destOrd="0" presId="urn:microsoft.com/office/officeart/2008/layout/VerticalCurvedList"/>
    <dgm:cxn modelId="{B9AB0DC4-19C1-4086-82E9-3718085B77D2}" type="presParOf" srcId="{DD2B811D-1169-4589-9293-2AB394C44262}" destId="{CFC8C504-20ED-4868-8C82-6FF468FCCEEF}" srcOrd="0" destOrd="0" presId="urn:microsoft.com/office/officeart/2008/layout/VerticalCurvedList"/>
    <dgm:cxn modelId="{636F2E10-A38A-48B7-824A-6E86C553C69D}" type="presParOf" srcId="{CB435D07-5177-494C-BB73-39F8B40A95C7}" destId="{52B50AD6-6E40-40F3-9340-B10E28992157}" srcOrd="3" destOrd="0" presId="urn:microsoft.com/office/officeart/2008/layout/VerticalCurvedList"/>
    <dgm:cxn modelId="{93D3DDF9-CD36-4CB7-BBE0-22BAD7AFBF41}" type="presParOf" srcId="{CB435D07-5177-494C-BB73-39F8B40A95C7}" destId="{085AEBE6-9D54-48D2-A4D1-972825FCB18A}" srcOrd="4" destOrd="0" presId="urn:microsoft.com/office/officeart/2008/layout/VerticalCurvedList"/>
    <dgm:cxn modelId="{BFB174D4-CD59-4D85-B3A2-4F2BFFFB08A3}" type="presParOf" srcId="{085AEBE6-9D54-48D2-A4D1-972825FCB18A}" destId="{20ED3CF0-09E2-49BB-84B3-C57EA876799A}" srcOrd="0" destOrd="0" presId="urn:microsoft.com/office/officeart/2008/layout/VerticalCurvedList"/>
    <dgm:cxn modelId="{05F57BF2-0B38-4A44-ADEC-AD5E05EA90D0}" type="presParOf" srcId="{CB435D07-5177-494C-BB73-39F8B40A95C7}" destId="{BDDD3289-4CAF-4D1E-9276-5019EFAE02A9}" srcOrd="5" destOrd="0" presId="urn:microsoft.com/office/officeart/2008/layout/VerticalCurvedList"/>
    <dgm:cxn modelId="{9887418B-F3CB-4A00-A9AB-CEA5D56F9AE4}" type="presParOf" srcId="{CB435D07-5177-494C-BB73-39F8B40A95C7}" destId="{E60C154A-362F-44D8-B4CF-59504C1D5C78}" srcOrd="6" destOrd="0" presId="urn:microsoft.com/office/officeart/2008/layout/VerticalCurvedList"/>
    <dgm:cxn modelId="{6C0DE3C9-3081-4CAC-8D15-B028A806EFD2}" type="presParOf" srcId="{E60C154A-362F-44D8-B4CF-59504C1D5C78}" destId="{66280581-D801-4D95-B1EA-EB280C194811}" srcOrd="0" destOrd="0" presId="urn:microsoft.com/office/officeart/2008/layout/VerticalCurvedList"/>
    <dgm:cxn modelId="{FC4D384B-D6C9-44CC-93B3-6BC2C1BC93F0}" type="presParOf" srcId="{CB435D07-5177-494C-BB73-39F8B40A95C7}" destId="{29E82F49-B49B-4875-844F-0997D2F219D5}" srcOrd="7" destOrd="0" presId="urn:microsoft.com/office/officeart/2008/layout/VerticalCurvedList"/>
    <dgm:cxn modelId="{7E04ED4F-A7C9-4BFD-9EE6-DB7B23631521}" type="presParOf" srcId="{CB435D07-5177-494C-BB73-39F8B40A95C7}" destId="{FAB133ED-E79E-4E96-903A-280F32919C9A}" srcOrd="8" destOrd="0" presId="urn:microsoft.com/office/officeart/2008/layout/VerticalCurvedList"/>
    <dgm:cxn modelId="{9228317C-A630-4C56-A146-F7D548D7F407}" type="presParOf" srcId="{FAB133ED-E79E-4E96-903A-280F32919C9A}" destId="{12CB7CA6-586E-4E86-947C-60A18855C7CD}" srcOrd="0" destOrd="0" presId="urn:microsoft.com/office/officeart/2008/layout/VerticalCurvedList"/>
    <dgm:cxn modelId="{0A00BBE3-DDD1-49BD-8A12-93BC56DD0807}" type="presParOf" srcId="{CB435D07-5177-494C-BB73-39F8B40A95C7}" destId="{ED7F0C72-CB22-4EC7-94BE-F790816B2A25}" srcOrd="9" destOrd="0" presId="urn:microsoft.com/office/officeart/2008/layout/VerticalCurvedList"/>
    <dgm:cxn modelId="{B8635075-A38A-4C66-8A94-2EF4420EE216}" type="presParOf" srcId="{CB435D07-5177-494C-BB73-39F8B40A95C7}" destId="{34170A95-6CE8-4F33-B044-43D63952D108}" srcOrd="10" destOrd="0" presId="urn:microsoft.com/office/officeart/2008/layout/VerticalCurvedList"/>
    <dgm:cxn modelId="{DBC265C6-2BBF-4FEC-A540-9512F090C4BC}" type="presParOf" srcId="{34170A95-6CE8-4F33-B044-43D63952D108}" destId="{57FBFCAA-4A66-410E-B970-A9DA13DA9955}" srcOrd="0" destOrd="0" presId="urn:microsoft.com/office/officeart/2008/layout/VerticalCurvedList"/>
  </dgm:cxnLst>
  <dgm:bg>
    <a:noFill/>
  </dgm:bg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E29B4-E4CD-4AEA-895A-07BDADF43C53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A4D1-E44A-40DA-BC44-EBC4CBA6F2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Уважаемые коллеги! Одним из федеральных проектов национального проекта «Образование» является</a:t>
            </a:r>
            <a:r>
              <a:rPr lang="ru-RU" baseline="0" dirty="0" smtClean="0"/>
              <a:t> проект «Поддержка семей, имеющих детей». Проект начал реализовываться в ноябре 2018 года и продлится до конца 2024 года. </a:t>
            </a:r>
          </a:p>
          <a:p>
            <a:r>
              <a:rPr lang="ru-RU" dirty="0" smtClean="0"/>
              <a:t>На федеральном уровне руководство проектом  возложено на Министерство Просвещения РФ и ,соответственно,</a:t>
            </a:r>
            <a:r>
              <a:rPr lang="ru-RU" baseline="0" dirty="0" smtClean="0"/>
              <a:t> его реализация будет осуществляться в рамках Государственной программы «Развитие образования».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b="1" dirty="0" smtClean="0"/>
              <a:t>	Целью проекта </a:t>
            </a:r>
            <a:r>
              <a:rPr lang="ru-RU" dirty="0" smtClean="0"/>
              <a:t>является с</a:t>
            </a:r>
            <a:r>
              <a:rPr lang="ru-RU" sz="1200" dirty="0" smtClean="0"/>
              <a:t>оздание условий для повышения компетентности родителей обучающихся в вопросах образования и воспитания, </a:t>
            </a:r>
            <a:r>
              <a:rPr lang="ru-RU" sz="1200" b="1" dirty="0" smtClean="0"/>
              <a:t>в том числе для раннего развития детей в возрасте до трех лет</a:t>
            </a:r>
            <a:r>
              <a:rPr lang="ru-RU" sz="1200" dirty="0" smtClean="0"/>
              <a:t> путем предоставления в 2024 году не менее 20 млн. услуг психолого-педагогической, методической и консультативной помощи родителям детей, а </a:t>
            </a:r>
            <a:r>
              <a:rPr lang="ru-RU" sz="1200" b="1" dirty="0" smtClean="0"/>
              <a:t>также гражданам, желающим принять на воспитание в свои семьи детей, оставшихся без попечения родителей. </a:t>
            </a:r>
          </a:p>
          <a:p>
            <a:pPr algn="just"/>
            <a:r>
              <a:rPr lang="ru-RU" sz="1200" b="0" dirty="0" smtClean="0"/>
              <a:t>	В</a:t>
            </a:r>
            <a:r>
              <a:rPr lang="ru-RU" sz="1200" b="0" baseline="0" dirty="0" smtClean="0"/>
              <a:t> связи с тем, что цель затрагивает 2 категории родителей: родителей детей раннего возраста и потенциальных родителей приемных детей, </a:t>
            </a:r>
            <a:r>
              <a:rPr lang="ru-RU" sz="1200" b="1" baseline="0" dirty="0" smtClean="0"/>
              <a:t>в реализации данного проекта, в том числе на территории Белгородской области, будут принимать участие структуры и организации как системы образования, так и социальной защиты населения.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	Федеральным</a:t>
            </a:r>
            <a:r>
              <a:rPr lang="ru-RU" baseline="0" dirty="0" smtClean="0"/>
              <a:t> проектом определены 3 ключевых мероприятия, каждое из которых в большей или меньшей степени будет реализовано с участием регионов:</a:t>
            </a:r>
          </a:p>
          <a:p>
            <a:pPr marL="228600" indent="-228600" algn="just">
              <a:buFont typeface="Wingdings" pitchFamily="2" charset="2"/>
              <a:buAutoNum type="arabicPeriod"/>
            </a:pPr>
            <a:r>
              <a:rPr lang="ru-RU" b="1" baseline="0" dirty="0" smtClean="0"/>
              <a:t>Создание и функционирование с 1 декабря 2019 года федерального портала </a:t>
            </a: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и</a:t>
            </a:r>
            <a:r>
              <a:rPr lang="ru-RU" sz="1200" b="1" dirty="0" smtClean="0">
                <a:solidFill>
                  <a:schemeClr val="bg1"/>
                </a:solidFill>
              </a:rPr>
              <a:t>нформационно-просветительской поддержки родителей в сети Интернет</a:t>
            </a:r>
            <a:r>
              <a:rPr lang="ru-RU" sz="1200" b="0" dirty="0" smtClean="0">
                <a:solidFill>
                  <a:schemeClr val="bg1"/>
                </a:solidFill>
              </a:rPr>
              <a:t>. </a:t>
            </a:r>
          </a:p>
          <a:p>
            <a:pPr marL="228600" indent="-228600" algn="just">
              <a:buFont typeface="Wingdings" pitchFamily="2" charset="2"/>
              <a:buNone/>
            </a:pPr>
            <a:r>
              <a:rPr lang="ru-RU" sz="1200" b="0" dirty="0" smtClean="0">
                <a:solidFill>
                  <a:schemeClr val="bg1"/>
                </a:solidFill>
              </a:rPr>
              <a:t>		Портал будет содержать в себе </a:t>
            </a:r>
            <a:r>
              <a:rPr lang="ru-RU" b="0" dirty="0" err="1" smtClean="0">
                <a:solidFill>
                  <a:srgbClr val="FF0000"/>
                </a:solidFill>
              </a:rPr>
              <a:t>мультимедийные</a:t>
            </a:r>
            <a:r>
              <a:rPr lang="ru-RU" b="0" dirty="0" smtClean="0">
                <a:solidFill>
                  <a:srgbClr val="FF0000"/>
                </a:solidFill>
              </a:rPr>
              <a:t> консультативные</a:t>
            </a:r>
            <a:r>
              <a:rPr lang="ru-RU" b="0" baseline="0" dirty="0" smtClean="0">
                <a:solidFill>
                  <a:srgbClr val="FF0000"/>
                </a:solidFill>
              </a:rPr>
              <a:t> </a:t>
            </a:r>
            <a:r>
              <a:rPr lang="ru-RU" b="0" dirty="0" smtClean="0">
                <a:solidFill>
                  <a:srgbClr val="FF0000"/>
                </a:solidFill>
              </a:rPr>
              <a:t>материалы по</a:t>
            </a:r>
            <a:r>
              <a:rPr lang="ru-RU" b="0" baseline="0" dirty="0" smtClean="0">
                <a:solidFill>
                  <a:srgbClr val="FF0000"/>
                </a:solidFill>
              </a:rPr>
              <a:t> оказанию услуг, </a:t>
            </a:r>
            <a:r>
              <a:rPr lang="ru-RU" b="0" dirty="0" smtClean="0">
                <a:solidFill>
                  <a:srgbClr val="FF0000"/>
                </a:solidFill>
              </a:rPr>
              <a:t>лучшие практики по организации работы</a:t>
            </a:r>
            <a:r>
              <a:rPr lang="ru-RU" b="0" baseline="0" dirty="0" smtClean="0">
                <a:solidFill>
                  <a:srgbClr val="FF0000"/>
                </a:solidFill>
              </a:rPr>
              <a:t> с родителями, а также будет являться инструментом для </a:t>
            </a:r>
            <a:r>
              <a:rPr lang="ru-RU" b="0" dirty="0" smtClean="0">
                <a:solidFill>
                  <a:srgbClr val="FF0000"/>
                </a:solidFill>
              </a:rPr>
              <a:t>информирования граждан о ходе реализации федерального проекта и оценки</a:t>
            </a:r>
            <a:r>
              <a:rPr lang="ru-RU" b="0" baseline="0" dirty="0" smtClean="0">
                <a:solidFill>
                  <a:srgbClr val="FF0000"/>
                </a:solidFill>
              </a:rPr>
              <a:t> родителями качества получаемых услуг. </a:t>
            </a:r>
          </a:p>
          <a:p>
            <a:pPr marL="228600" indent="-228600" algn="just">
              <a:buFont typeface="Wingdings" pitchFamily="2" charset="2"/>
              <a:buNone/>
            </a:pPr>
            <a:r>
              <a:rPr lang="ru-RU" b="0" baseline="0" dirty="0" smtClean="0">
                <a:solidFill>
                  <a:srgbClr val="FF0000"/>
                </a:solidFill>
              </a:rPr>
              <a:t>		</a:t>
            </a:r>
            <a:r>
              <a:rPr lang="ru-RU" b="1" baseline="0" dirty="0" smtClean="0">
                <a:solidFill>
                  <a:srgbClr val="FF0000"/>
                </a:solidFill>
              </a:rPr>
              <a:t>Наша с Вами задача в реализации данного мероприятия – это информирование граждан о функционировании данного портала.</a:t>
            </a:r>
          </a:p>
          <a:p>
            <a:pPr marL="228600" indent="-228600" algn="just">
              <a:buFont typeface="Wingdings" pitchFamily="2" charset="2"/>
              <a:buNone/>
            </a:pPr>
            <a:endParaRPr lang="ru-RU" b="0" baseline="0" dirty="0" smtClean="0">
              <a:solidFill>
                <a:srgbClr val="FF0000"/>
              </a:solidFill>
            </a:endParaRPr>
          </a:p>
          <a:p>
            <a:pPr marL="228600" indent="-228600" algn="just">
              <a:buFont typeface="Wingdings" pitchFamily="2" charset="2"/>
              <a:buNone/>
            </a:pPr>
            <a:r>
              <a:rPr lang="ru-RU" b="0" baseline="0" dirty="0" smtClean="0">
                <a:solidFill>
                  <a:srgbClr val="FF0000"/>
                </a:solidFill>
              </a:rPr>
              <a:t>2. 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Оказание услуг психолого-педагогической, методической и консультативной помощи родителям детей, а также гражданам, желающим принять на воспитание в свои семьи детей, оставшихся без попечения родителей, в том числе с привлечением НКО. </a:t>
            </a:r>
          </a:p>
          <a:p>
            <a:pPr marL="228600" indent="-228600" algn="just">
              <a:buFont typeface="Wingdings" pitchFamily="2" charset="2"/>
              <a:buNone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рамках мероприятия на федеральном уровне в 2019 году данная услуга будет внесена в Общероссийский базовый (отраслевой) перечень государственных и муниципальных услуг и в Перечень общественно полезных услуг, будут разработаны требования к содержанию, оценке качества и нормативным затратам на их оказание. </a:t>
            </a:r>
          </a:p>
          <a:p>
            <a:pPr marL="228600" indent="-228600" algn="just">
              <a:buFont typeface="Wingdings" pitchFamily="2" charset="2"/>
              <a:buNone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Кроме того, будет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обеспечена возможность получения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данной услуги через Портал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Госуслуг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также разработана программа дополнительного профессионального образования для специалистов, оказывающих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услуги психолого-педагогической, методической и консультативной помощи родителям.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 обучение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специалистов возложено на региональные организации дополнительного профессионального образования, поэтому одним из исполнителей региональной составляющей проекта определен Белгородский институт развития образования.</a:t>
            </a: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Оказание услуг 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психолого-педагогической, методической и консультативной помощи родителям 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запланировано через сеть НКО и иных организаций  (государственных, муниципальных, частных), реализующих  функции Центров социальной помощи семье и детям, Центров </a:t>
            </a:r>
            <a:r>
              <a:rPr lang="ru-RU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психолго-педагогической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помощи, а также Консультационных центров, созданных на базе ДОУ и школ.  </a:t>
            </a: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Начиная с марта 2019 года, данным организациям будут ежегодно предоставляться на конкурсной основе гранты 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 федерального бюджета. Предположительно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по 1 гранту на субъект РФ за весь период реализации проекта. </a:t>
            </a: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ru-RU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Разработка и в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недрение целевой модели информационно-просветительской поддержки родителей.</a:t>
            </a: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lang="ru-RU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мероприятие включает в себя работы по внесению к концу 2020 года изменений в Федеральный Закон «Об образовании в Российской Федерации» в части определения</a:t>
            </a: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порядка оказания услуг, разработки методических указаний в части реализации полномочий субъектов РФ по реализации права родителей на получение данного вида помощи, разработку и апробацию в 2020 году в 10 регионах самой модели и ее внедрение во всех субъектах к концу 2021 года. </a:t>
            </a:r>
            <a:r>
              <a:rPr lang="ru-RU" sz="1200" b="1" kern="1200" baseline="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Соответственно с 2021 года на территории Белгородской области нам с Вами предстоит внедрение данной модели.</a:t>
            </a:r>
            <a:endParaRPr lang="ru-RU" sz="1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ru-RU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endParaRPr lang="ru-RU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 algn="just">
              <a:buFont typeface="Wingdings" pitchFamily="2" charset="2"/>
              <a:buNone/>
            </a:pPr>
            <a:endParaRPr lang="ru-RU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 algn="just">
              <a:buFont typeface="Wingdings" pitchFamily="2" charset="2"/>
              <a:buNone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</a:p>
          <a:p>
            <a:pPr marL="228600" indent="-228600" algn="just">
              <a:buFont typeface="Wingdings" pitchFamily="2" charset="2"/>
              <a:buNone/>
            </a:pPr>
            <a:r>
              <a:rPr lang="ru-RU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endParaRPr lang="ru-RU" b="0" baseline="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ü"/>
            </a:pPr>
            <a:endParaRPr lang="ru-RU" b="0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	Проект, безусловно, имеет ключевые показатели, отражающие его результативность. </a:t>
            </a:r>
            <a:r>
              <a:rPr lang="ru-RU" b="1" dirty="0" smtClean="0"/>
              <a:t>Федеральным проектом определено</a:t>
            </a:r>
            <a:r>
              <a:rPr lang="ru-RU" b="1" baseline="0" dirty="0" smtClean="0"/>
              <a:t> 2 основных показателя: </a:t>
            </a:r>
          </a:p>
          <a:p>
            <a:pPr algn="just"/>
            <a:r>
              <a:rPr lang="ru-RU" baseline="0" dirty="0" smtClean="0"/>
              <a:t>	- первый показатель отражает количество услуг </a:t>
            </a:r>
            <a:r>
              <a:rPr lang="ru-RU" dirty="0" smtClean="0"/>
              <a:t>психолого-педагогической, методической и консультативной помощи родителям, </a:t>
            </a:r>
            <a:r>
              <a:rPr lang="ru-RU" baseline="0" dirty="0" smtClean="0"/>
              <a:t>оказанных НКО, получившей федеральный грант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	- второй – долю граждан положительно оценивших качество этих услуг, которая должна к 2024 году составить не менее 85%.</a:t>
            </a:r>
          </a:p>
          <a:p>
            <a:pPr algn="just"/>
            <a:r>
              <a:rPr lang="ru-RU" dirty="0" smtClean="0"/>
              <a:t>	</a:t>
            </a:r>
          </a:p>
          <a:p>
            <a:pPr algn="just"/>
            <a:r>
              <a:rPr lang="ru-RU" dirty="0" smtClean="0"/>
              <a:t>	С</a:t>
            </a:r>
            <a:r>
              <a:rPr lang="ru-RU" baseline="0" dirty="0" smtClean="0"/>
              <a:t> учетом финансовых возможностей нашего региона, а также отсутствием на сегодняшний день конкурсных требований предварительно данные показатели запланированы, начиная с 2021 года. Но возможна корректировка на более ранние сроки.</a:t>
            </a:r>
          </a:p>
          <a:p>
            <a:pPr algn="just"/>
            <a:r>
              <a:rPr lang="ru-RU" baseline="0" dirty="0" smtClean="0"/>
              <a:t>	Организация, которая станет участником конкурса грантов от Белгородской области будет определена после того, как будут утверждены федеральные конкурсные требования. В случае, если одним из требований будет реализация конкурсантом программ дошкольного образования (как это было в предыдущие годы), мы предлагаем стать участником конкурса </a:t>
            </a:r>
            <a:r>
              <a:rPr lang="ru-RU" b="1" baseline="0" dirty="0" smtClean="0"/>
              <a:t>ДОУ № 22 г.Старый Оскол</a:t>
            </a:r>
            <a:r>
              <a:rPr lang="ru-RU" baseline="0" dirty="0" smtClean="0"/>
              <a:t>, имеющему необходимые ресурсы и опыт эффективной реализации муниципального проекта по данному направлению. В случае, если наличие лицензии на реализацию программ дошкольного образования не войдет в конкурсные требования – будет рассмотрен вопрос об участи в конкурсе одного из </a:t>
            </a:r>
            <a:r>
              <a:rPr lang="ru-RU" b="1" baseline="0" dirty="0" smtClean="0"/>
              <a:t>муниципальных Центров психолого-педагогической или социальной помощи семьям или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Белгородского регионального центра </a:t>
            </a:r>
            <a:r>
              <a:rPr lang="ru-RU" sz="1200" b="1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психолого-медико-социального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сопровождения</a:t>
            </a:r>
            <a:r>
              <a:rPr lang="ru-RU" b="1" baseline="0" dirty="0" smtClean="0"/>
              <a:t> </a:t>
            </a:r>
            <a:r>
              <a:rPr lang="ru-RU" baseline="0" dirty="0" smtClean="0"/>
              <a:t>, что позволит нам обеспечить больший охват населения услугами </a:t>
            </a:r>
            <a:r>
              <a:rPr lang="ru-RU" dirty="0" smtClean="0"/>
              <a:t>психолого-педагогической, методической и консультативной помощи. </a:t>
            </a:r>
            <a:endParaRPr lang="ru-RU" baseline="0" dirty="0" smtClean="0"/>
          </a:p>
          <a:p>
            <a:pPr algn="just"/>
            <a:r>
              <a:rPr lang="ru-RU" baseline="0" dirty="0" smtClean="0"/>
              <a:t>	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	В связи с тем, что предложенной</a:t>
            </a:r>
            <a:r>
              <a:rPr lang="ru-RU" baseline="0" dirty="0" smtClean="0"/>
              <a:t> </a:t>
            </a:r>
            <a:r>
              <a:rPr lang="ru-RU" dirty="0" smtClean="0"/>
              <a:t>федеральной</a:t>
            </a:r>
            <a:r>
              <a:rPr lang="ru-RU" baseline="0" dirty="0" smtClean="0"/>
              <a:t> методикой предусмотрен учет услуг, оказанных только организацией, получившей грант, не учтенными остаются услуги, оказываемые всеми другими организациями. </a:t>
            </a:r>
            <a:r>
              <a:rPr lang="ru-RU" b="1" baseline="0" dirty="0" smtClean="0"/>
              <a:t>А на сегодняшний день в Белгородской области уже около 5 000 родителей детей, получающих дошкольное образование в семейной форме, охвачены помощью специалистов 315 Консультационных центров, созданных в ДОУ</a:t>
            </a:r>
            <a:r>
              <a:rPr lang="ru-RU" baseline="0" dirty="0" smtClean="0"/>
              <a:t>. Поэтому  региональная составляющая дополнена показателем, отражающим результативность этой работы.</a:t>
            </a:r>
          </a:p>
          <a:p>
            <a:pPr algn="just"/>
            <a:r>
              <a:rPr lang="ru-RU" baseline="0" dirty="0" smtClean="0"/>
              <a:t>	Проблемным полем в настоящее время остается отсутствие методики расчета конечного результата - </a:t>
            </a:r>
            <a:r>
              <a:rPr lang="ru-RU" b="1" baseline="0" dirty="0" smtClean="0"/>
              <a:t>охват услугами не менее 75% родителей</a:t>
            </a:r>
            <a:r>
              <a:rPr lang="ru-RU" baseline="0" dirty="0" smtClean="0"/>
              <a:t>, предложенного для регионов федеральными методическими рекомендациями. Но в любом случае от нас с вами требуется динамика показателя охвата граждан услугами как за счет увеличения интенсивности деятельности функционирующих Консультационных центров, так и за счет создания новых.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	В</a:t>
            </a:r>
            <a:r>
              <a:rPr lang="ru-RU" baseline="0" dirty="0" smtClean="0"/>
              <a:t> рамках проекта «Поддержка семей, имеющих детей» с 2022 года при формировании бюджета Белгородской области запланировано рассмотрение вопроса о финансовом обеспечении мероприятия по оказанию </a:t>
            </a:r>
            <a:r>
              <a:rPr lang="ru-RU" sz="12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услуг психолого-педагогической, методической и консультативной помощи родителям детей в части оплаты труда специалистов, оказывающих данные</a:t>
            </a:r>
            <a:r>
              <a:rPr lang="ru-RU" sz="1200" b="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услуги, в объеме около 71 млн. рублей ежегодно.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	Уважаемые коллеги! Для</a:t>
            </a:r>
            <a:r>
              <a:rPr lang="ru-RU" baseline="0" dirty="0" smtClean="0"/>
              <a:t> повышения результативности проекта «Поддержка семей, имеющих детей» в Белгородской области будут реализованы </a:t>
            </a:r>
            <a:r>
              <a:rPr lang="ru-RU" b="1" baseline="0" dirty="0" smtClean="0"/>
              <a:t>дополнительные мероприятия, повышающие эффективность содержательной стороны всех видов помощи родителям: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- в деятельность Консультационных центров, функционирующих в ДОУ, будут внедрены результаты успешно реализованного регионального проекта 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«Воспитание-</a:t>
            </a:r>
            <a:r>
              <a:rPr lang="en-US" sz="1200" b="1" dirty="0" err="1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onlin</a:t>
            </a:r>
            <a:r>
              <a:rPr lang="ru-RU" sz="1200" b="1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е»,</a:t>
            </a:r>
            <a:r>
              <a:rPr lang="ru-RU" sz="1200" b="1" baseline="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sz="1200" baseline="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что позволит </a:t>
            </a:r>
            <a:r>
              <a:rPr lang="ru-RU" baseline="0" dirty="0" smtClean="0"/>
              <a:t>во всех муниципальных образованиях </a:t>
            </a:r>
            <a:endParaRPr lang="ru-RU" dirty="0" smtClean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aseline="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развить дистанционные формы поддержки семей;</a:t>
            </a:r>
          </a:p>
          <a:p>
            <a:pPr algn="just">
              <a:buFontTx/>
              <a:buChar char="-"/>
            </a:pPr>
            <a:r>
              <a:rPr lang="ru-RU" sz="1200" baseline="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будут р</a:t>
            </a:r>
            <a:r>
              <a:rPr lang="ru-RU" dirty="0" smtClean="0"/>
              <a:t>еализованы методические и педагогические мероприятия </a:t>
            </a:r>
            <a:r>
              <a:rPr lang="ru-RU" b="1" dirty="0" smtClean="0"/>
              <a:t>региональной «дорожной карты» обновления содержания дошкольного образования Белгородской области</a:t>
            </a:r>
            <a:r>
              <a:rPr lang="ru-RU" dirty="0" smtClean="0"/>
              <a:t>, основным</a:t>
            </a:r>
            <a:r>
              <a:rPr lang="ru-RU" baseline="0" dirty="0" smtClean="0"/>
              <a:t> направлением которой на 2019 год еще в 2014 году было определено </a:t>
            </a:r>
            <a:r>
              <a:rPr lang="ru-RU" dirty="0" smtClean="0"/>
              <a:t>направление «Обеспечение психолого-педагогической поддержки семьи и повышение педагогической компетентности родителей», и</a:t>
            </a:r>
            <a:r>
              <a:rPr lang="ru-RU" baseline="0" dirty="0" smtClean="0"/>
              <a:t> получившим еще большую актуальность в связи с началом реализации рассматриваемого сегодня федерального проекта;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baseline="0" dirty="0" smtClean="0"/>
              <a:t> также будет продолжена инновационная деятельность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региональных ресурсных площадок по данному направлению в МБДОУ № 11 г.Алексеевка, МБДОУ № 35 г.Губкин и тиражирование их опыта в рамках регионального проекта «Эффективный воспитатель»;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b="1" dirty="0" smtClean="0"/>
              <a:t> </a:t>
            </a:r>
            <a:r>
              <a:rPr lang="ru-RU" sz="1200" b="0" dirty="0" smtClean="0"/>
              <a:t>в целях успешного внедрения</a:t>
            </a:r>
            <a:r>
              <a:rPr lang="ru-RU" sz="1200" b="0" baseline="0" dirty="0" smtClean="0"/>
              <a:t> на территории Белгородской области федеральной</a:t>
            </a:r>
            <a:r>
              <a:rPr lang="ru-RU" sz="1200" b="0" dirty="0" smtClean="0"/>
              <a:t> целевой модели информационно-просветительской поддержки родителей запланирована</a:t>
            </a:r>
            <a:r>
              <a:rPr lang="ru-RU" sz="1200" b="0" baseline="0" dirty="0" smtClean="0"/>
              <a:t> </a:t>
            </a:r>
            <a:r>
              <a:rPr lang="ru-RU" sz="1200" b="1" baseline="0" dirty="0" smtClean="0"/>
              <a:t>разработка и реализация регионального проекта, нацеленного на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раскрытие технологии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 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каждого вида помощи родителям (методической, психолого-педагогической, консультативной).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	</a:t>
            </a:r>
            <a:r>
              <a:rPr lang="ru-RU" sz="1200" b="1" kern="120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Уважаемые</a:t>
            </a:r>
            <a:r>
              <a:rPr lang="ru-RU" sz="1200" b="1" kern="1200" baseline="0" dirty="0" smtClean="0">
                <a:solidFill>
                  <a:schemeClr val="tx1"/>
                </a:solidFill>
                <a:latin typeface="+mn-lt"/>
                <a:ea typeface="Calibri" pitchFamily="34" charset="0"/>
                <a:cs typeface="Arial" panose="020B0604020202020204" pitchFamily="34" charset="0"/>
              </a:rPr>
              <a:t> коллеги! Безусловно успешность реализации федерального проекта напрямую зависит от качества его реализации на региональном и муниципальном уровне. В связи с этим считаем целесообразным рекомендовать Вам разработать и реализовать аналогичные муниципальные проекты.</a:t>
            </a:r>
            <a:endParaRPr lang="ru-RU" sz="1200" b="1" dirty="0" smtClean="0">
              <a:solidFill>
                <a:schemeClr val="tx1"/>
              </a:solidFill>
              <a:latin typeface="+mn-lt"/>
              <a:ea typeface="Calibri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ru-RU" baseline="0" dirty="0" smtClean="0"/>
          </a:p>
          <a:p>
            <a:pPr algn="just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	Таким образом,</a:t>
            </a:r>
            <a:r>
              <a:rPr lang="ru-RU" baseline="0" dirty="0" smtClean="0"/>
              <a:t> благодаря межведомственному взаимодействию к 2024 году мы с вами достигнем намеченных итоговых результатов:</a:t>
            </a:r>
          </a:p>
          <a:p>
            <a:pPr lvl="1" algn="just">
              <a:buFontTx/>
              <a:buChar char="-"/>
            </a:pPr>
            <a:r>
              <a:rPr lang="ru-RU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будет внедрена целевая модель информационно-просветительской поддержки родителей</a:t>
            </a:r>
          </a:p>
          <a:p>
            <a:pPr marL="457200" marR="0" lvl="1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ru-RU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baseline="0" dirty="0" smtClean="0"/>
              <a:t>н</a:t>
            </a:r>
            <a:r>
              <a:rPr lang="ru-RU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е менее 7000 родителей ежегодно будут получать услуги психолого-педагогической, методической и консультативной помощи.</a:t>
            </a: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kern="1200" dirty="0" smtClean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	Спасибо</a:t>
            </a:r>
            <a:r>
              <a:rPr lang="ru-RU" sz="1200" kern="1200" baseline="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за внимание!</a:t>
            </a:r>
            <a:endParaRPr lang="ru-RU" sz="1200" kern="1200" dirty="0" smtClean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3A4D1-E44A-40DA-BC44-EBC4CBA6F26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A630-13BB-46C4-BD44-B2C5F9B66074}" type="datetimeFigureOut">
              <a:rPr lang="en-US" smtClean="0"/>
              <a:pPr/>
              <a:t>6/24/2019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217A8-0E06-4059-AC45-433E2E67A85D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xmlns="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24.06.2019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F5C2332-5309-4435-B45C-F923A7250E5A}"/>
              </a:ext>
            </a:extLst>
          </p:cNvPr>
          <p:cNvSpPr/>
          <p:nvPr/>
        </p:nvSpPr>
        <p:spPr>
          <a:xfrm>
            <a:off x="699550" y="3835985"/>
            <a:ext cx="6028102" cy="28712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041400"/>
            <a:ext cx="6318250" cy="2651125"/>
          </a:xfrm>
        </p:spPr>
        <p:txBody>
          <a:bodyPr anchor="t" anchorCtr="0">
            <a:noAutofit/>
          </a:bodyPr>
          <a:lstStyle/>
          <a:p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smtClean="0"/>
              <a:t>О региональной </a:t>
            </a:r>
            <a:r>
              <a:rPr lang="ru-RU" sz="2400" b="1" dirty="0" smtClean="0"/>
              <a:t>составляющей федерального проекта</a:t>
            </a:r>
            <a:br>
              <a:rPr lang="ru-RU" sz="2400" b="1" dirty="0" smtClean="0"/>
            </a:br>
            <a:r>
              <a:rPr lang="ru-RU" sz="2400" b="1" dirty="0" smtClean="0"/>
              <a:t> «Поддержка семей, имеющих детей»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03811" y="3820333"/>
            <a:ext cx="3060700" cy="29686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Создание </a:t>
            </a:r>
            <a:r>
              <a:rPr lang="ru-RU" sz="2400" dirty="0"/>
              <a:t>условий для повышения компетентности родителей обучающихся в вопросах образования и воспитания, </a:t>
            </a:r>
            <a:r>
              <a:rPr lang="ru-RU" sz="2400" b="1" dirty="0"/>
              <a:t>в том числе для раннего развития детей в возрасте до трех лет</a:t>
            </a:r>
            <a:r>
              <a:rPr lang="ru-RU" sz="2400" dirty="0"/>
              <a:t> путем предоставления </a:t>
            </a:r>
            <a:r>
              <a:rPr lang="ru-RU" sz="2400" dirty="0" smtClean="0"/>
              <a:t>в 2024 году не менее 20 млн. услуг </a:t>
            </a:r>
            <a:r>
              <a:rPr lang="ru-RU" sz="2400" dirty="0"/>
              <a:t>психолого-педагогической, методической и консультативной помощи родителям (законным представителям) детей, а </a:t>
            </a:r>
            <a:r>
              <a:rPr lang="ru-RU" sz="2400" b="1" dirty="0"/>
              <a:t>также гражданам, желающим принять на воспитание в свои семьи детей, оставшихся без попечения родителей.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b="1" dirty="0" smtClean="0">
                <a:solidFill>
                  <a:srgbClr val="4F81BD">
                    <a:lumMod val="75000"/>
                  </a:srgbClr>
                </a:solidFill>
              </a:rPr>
              <a:t>Цель федерального проекта:</a:t>
            </a:r>
            <a:endParaRPr lang="ru-RU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59257" y="3946467"/>
            <a:ext cx="5752407" cy="17345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 flipV="1">
            <a:off x="6434051" y="1357745"/>
            <a:ext cx="665018" cy="42117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249438" y="783859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93322" y="2140181"/>
            <a:ext cx="6521854" cy="16317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1562793" y="5081847"/>
            <a:ext cx="1524000" cy="23829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045372" y="490974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42875" y="0"/>
            <a:ext cx="8515350" cy="76358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Основные мероприятия (результаты)</a:t>
            </a:r>
            <a:b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</a:b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проекта: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60521" y="1154628"/>
            <a:ext cx="5740225" cy="5302423"/>
            <a:chOff x="677807" y="1596257"/>
            <a:chExt cx="5959798" cy="5302423"/>
          </a:xfrm>
        </p:grpSpPr>
        <p:grpSp>
          <p:nvGrpSpPr>
            <p:cNvPr id="6" name="Группа 45"/>
            <p:cNvGrpSpPr/>
            <p:nvPr/>
          </p:nvGrpSpPr>
          <p:grpSpPr>
            <a:xfrm>
              <a:off x="726161" y="1596257"/>
              <a:ext cx="5827377" cy="1531421"/>
              <a:chOff x="518728" y="1225261"/>
              <a:chExt cx="4162745" cy="1531421"/>
            </a:xfrm>
          </p:grpSpPr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18728" y="2400472"/>
                <a:ext cx="448073" cy="1"/>
              </a:xfrm>
              <a:prstGeom prst="line">
                <a:avLst/>
              </a:prstGeom>
              <a:ln w="76200">
                <a:solidFill>
                  <a:srgbClr val="E43D3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Прямоугольник с двумя скругленными противолежащими углами 21"/>
              <p:cNvSpPr/>
              <p:nvPr/>
            </p:nvSpPr>
            <p:spPr>
              <a:xfrm>
                <a:off x="1037140" y="1225261"/>
                <a:ext cx="3581019" cy="1398072"/>
              </a:xfrm>
              <a:prstGeom prst="round2DiagRect">
                <a:avLst/>
              </a:prstGeom>
              <a:noFill/>
              <a:ln>
                <a:solidFill>
                  <a:srgbClr val="E43D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3" name="Прямоугольник с двумя скругленными противолежащими углами 22"/>
              <p:cNvSpPr/>
              <p:nvPr/>
            </p:nvSpPr>
            <p:spPr>
              <a:xfrm>
                <a:off x="1070999" y="1286411"/>
                <a:ext cx="3610474" cy="1470271"/>
              </a:xfrm>
              <a:prstGeom prst="round2Diag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2138943" y="1708641"/>
              <a:ext cx="4376363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 smtClean="0">
                  <a:latin typeface="+mn-lt"/>
                </a:rPr>
                <a:t>Функционирование  федерального</a:t>
              </a:r>
            </a:p>
            <a:p>
              <a:pPr algn="ctr"/>
              <a:r>
                <a:rPr lang="ru-RU" sz="2000" b="1" dirty="0" smtClean="0"/>
                <a:t>п</a:t>
              </a:r>
              <a:r>
                <a:rPr lang="ru-RU" sz="2000" b="1" dirty="0" smtClean="0">
                  <a:latin typeface="+mn-lt"/>
                </a:rPr>
                <a:t>ортала </a:t>
              </a:r>
            </a:p>
            <a:p>
              <a:pPr algn="ctr"/>
              <a:r>
                <a:rPr lang="ru-RU" sz="2000" b="1" dirty="0" smtClean="0">
                  <a:latin typeface="+mn-lt"/>
                </a:rPr>
                <a:t>и</a:t>
              </a:r>
              <a:r>
                <a:rPr lang="ru-RU" sz="2000" b="1" dirty="0" smtClean="0"/>
                <a:t>нформационно-просветительской </a:t>
              </a:r>
            </a:p>
            <a:p>
              <a:pPr algn="ctr"/>
              <a:r>
                <a:rPr lang="ru-RU" sz="2000" b="1" dirty="0" smtClean="0"/>
                <a:t>поддержки родителей</a:t>
              </a:r>
              <a:endParaRPr lang="ru-RU" sz="2000" b="1" dirty="0" smtClean="0">
                <a:latin typeface="+mn-lt"/>
              </a:endParaRPr>
            </a:p>
          </p:txBody>
        </p:sp>
        <p:grpSp>
          <p:nvGrpSpPr>
            <p:cNvPr id="8" name="Группа 47"/>
            <p:cNvGrpSpPr/>
            <p:nvPr/>
          </p:nvGrpSpPr>
          <p:grpSpPr>
            <a:xfrm>
              <a:off x="689153" y="3370931"/>
              <a:ext cx="5805047" cy="1614123"/>
              <a:chOff x="492292" y="1863435"/>
              <a:chExt cx="4146802" cy="1614123"/>
            </a:xfrm>
          </p:grpSpPr>
          <p:cxnSp>
            <p:nvCxnSpPr>
              <p:cNvPr id="18" name="Прямая соединительная линия 17"/>
              <p:cNvCxnSpPr/>
              <p:nvPr/>
            </p:nvCxnSpPr>
            <p:spPr>
              <a:xfrm flipV="1">
                <a:off x="492292" y="3267248"/>
                <a:ext cx="504587" cy="760"/>
              </a:xfrm>
              <a:prstGeom prst="line">
                <a:avLst/>
              </a:prstGeom>
              <a:ln w="76200">
                <a:solidFill>
                  <a:srgbClr val="D8802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Прямоугольник с двумя скругленными противолежащими углами 18"/>
              <p:cNvSpPr/>
              <p:nvPr/>
            </p:nvSpPr>
            <p:spPr>
              <a:xfrm>
                <a:off x="1038703" y="1863435"/>
                <a:ext cx="3574213" cy="1242647"/>
              </a:xfrm>
              <a:prstGeom prst="round2DiagRect">
                <a:avLst/>
              </a:prstGeom>
              <a:noFill/>
              <a:ln>
                <a:solidFill>
                  <a:srgbClr val="D880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0" name="Прямоугольник с двумя скругленными противолежащими углами 19"/>
              <p:cNvSpPr/>
              <p:nvPr/>
            </p:nvSpPr>
            <p:spPr>
              <a:xfrm>
                <a:off x="1043315" y="2004505"/>
                <a:ext cx="3595779" cy="1473053"/>
              </a:xfrm>
              <a:prstGeom prst="round2Diag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2026133" y="3722414"/>
              <a:ext cx="4522891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000" b="1" dirty="0" smtClean="0">
                  <a:latin typeface="+mn-lt"/>
                </a:rPr>
                <a:t>Оказание услуг </a:t>
              </a:r>
              <a:r>
                <a:rPr lang="ru-RU" sz="2000" b="1" dirty="0" err="1" smtClean="0">
                  <a:latin typeface="+mn-lt"/>
                </a:rPr>
                <a:t>психолого</a:t>
              </a:r>
              <a:r>
                <a:rPr lang="ru-RU" sz="2000" b="1" dirty="0" smtClean="0">
                  <a:latin typeface="+mn-lt"/>
                </a:rPr>
                <a:t>-</a:t>
              </a:r>
            </a:p>
            <a:p>
              <a:pPr algn="ctr"/>
              <a:r>
                <a:rPr lang="ru-RU" sz="2000" b="1" dirty="0" smtClean="0">
                  <a:latin typeface="+mn-lt"/>
                </a:rPr>
                <a:t>педа</a:t>
              </a:r>
              <a:r>
                <a:rPr lang="ru-RU" sz="2000" b="1" dirty="0" smtClean="0"/>
                <a:t>гогической, методической и </a:t>
              </a:r>
            </a:p>
            <a:p>
              <a:pPr algn="ctr"/>
              <a:r>
                <a:rPr lang="ru-RU" sz="2000" b="1" dirty="0" smtClean="0"/>
                <a:t>консультативной помощи родителям</a:t>
              </a:r>
              <a:endParaRPr lang="ru-RU" sz="2000" b="1" dirty="0" smtClean="0">
                <a:latin typeface="+mn-lt"/>
              </a:endParaRPr>
            </a:p>
          </p:txBody>
        </p:sp>
        <p:grpSp>
          <p:nvGrpSpPr>
            <p:cNvPr id="10" name="Группа 54"/>
            <p:cNvGrpSpPr/>
            <p:nvPr/>
          </p:nvGrpSpPr>
          <p:grpSpPr>
            <a:xfrm>
              <a:off x="677807" y="5347004"/>
              <a:ext cx="5776840" cy="1551676"/>
              <a:chOff x="484187" y="2577816"/>
              <a:chExt cx="4126647" cy="1551676"/>
            </a:xfrm>
          </p:grpSpPr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484187" y="3772073"/>
                <a:ext cx="488484" cy="5893"/>
              </a:xfrm>
              <a:prstGeom prst="line">
                <a:avLst/>
              </a:prstGeom>
              <a:ln w="76200">
                <a:solidFill>
                  <a:srgbClr val="6DBA4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Прямоугольник с двумя скругленными противолежащими углами 15"/>
              <p:cNvSpPr/>
              <p:nvPr/>
            </p:nvSpPr>
            <p:spPr>
              <a:xfrm>
                <a:off x="1024836" y="2577816"/>
                <a:ext cx="3458838" cy="1369344"/>
              </a:xfrm>
              <a:prstGeom prst="round2DiagRect">
                <a:avLst/>
              </a:prstGeom>
              <a:noFill/>
              <a:ln>
                <a:solidFill>
                  <a:srgbClr val="6DBA4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7" name="Прямоугольник с двумя скругленными противолежащими углами 16"/>
              <p:cNvSpPr/>
              <p:nvPr/>
            </p:nvSpPr>
            <p:spPr>
              <a:xfrm>
                <a:off x="1064359" y="2701641"/>
                <a:ext cx="3546475" cy="1427851"/>
              </a:xfrm>
              <a:prstGeom prst="round2Diag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</a:rPr>
                  <a:t>Разработка и внедрение во всех </a:t>
                </a:r>
              </a:p>
              <a:p>
                <a:pPr algn="ctr"/>
                <a:r>
                  <a:rPr lang="ru-RU" sz="2000" b="1" dirty="0" smtClean="0">
                    <a:solidFill>
                      <a:schemeClr val="tx1"/>
                    </a:solidFill>
                  </a:rPr>
                  <a:t>субъектах РФ целевой модели информационно-просветительской поддержки родителей</a:t>
                </a:r>
                <a:endParaRPr lang="ru-RU" sz="2000" b="1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569500" y="5485393"/>
              <a:ext cx="4068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b="1" dirty="0">
                <a:solidFill>
                  <a:schemeClr val="bg1"/>
                </a:solidFill>
                <a:latin typeface="+mn-lt"/>
              </a:endParaRPr>
            </a:p>
          </p:txBody>
        </p:sp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3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0288" y="3636106"/>
              <a:ext cx="634574" cy="63457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4" cstate="print"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55778" y="5652140"/>
              <a:ext cx="749016" cy="749016"/>
            </a:xfrm>
            <a:prstGeom prst="rect">
              <a:avLst/>
            </a:prstGeom>
          </p:spPr>
        </p:pic>
      </p:grpSp>
      <p:pic>
        <p:nvPicPr>
          <p:cNvPr id="24" name="Picture 2" descr="d:\Users\glazunova\Desktop\foodwaste_circle_ici.pn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05707"/>
            <a:ext cx="861218" cy="861218"/>
          </a:xfrm>
          <a:prstGeom prst="rect">
            <a:avLst/>
          </a:prstGeom>
          <a:noFill/>
        </p:spPr>
      </p:pic>
      <p:sp>
        <p:nvSpPr>
          <p:cNvPr id="25" name="TextBox 24"/>
          <p:cNvSpPr txBox="1"/>
          <p:nvPr/>
        </p:nvSpPr>
        <p:spPr>
          <a:xfrm>
            <a:off x="5804944" y="1200150"/>
            <a:ext cx="29841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err="1" smtClean="0">
                <a:solidFill>
                  <a:srgbClr val="FF0000"/>
                </a:solidFill>
              </a:rPr>
              <a:t>мультимедийные</a:t>
            </a:r>
            <a:r>
              <a:rPr lang="ru-RU" sz="1600" dirty="0" smtClean="0">
                <a:solidFill>
                  <a:srgbClr val="FF0000"/>
                </a:solidFill>
              </a:rPr>
              <a:t> материалы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</a:rPr>
              <a:t>лучшие практики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</a:rPr>
              <a:t> информирование граждан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rgbClr val="FF0000"/>
                </a:solidFill>
              </a:rPr>
              <a:t> оценка качества услуг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38825" y="2676525"/>
            <a:ext cx="3099118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внесение услуги </a:t>
            </a: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в общероссийские перечни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гранты НКО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разработка программ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допол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-</a:t>
            </a: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ru-RU" sz="1600" dirty="0" err="1" smtClean="0">
                <a:solidFill>
                  <a:schemeClr val="accent6">
                    <a:lumMod val="50000"/>
                  </a:schemeClr>
                </a:solidFill>
              </a:rPr>
              <a:t>нительного</a:t>
            </a: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профобразования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обучение на базе организаций</a:t>
            </a:r>
          </a:p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   ДПО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оказание услуг через ЕПГУ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5743575" y="4848225"/>
            <a:ext cx="310694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разработка указаний 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   по реализации субъектами РФ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   полномочий  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внесение изменений в 273-ФЗ</a:t>
            </a:r>
          </a:p>
          <a:p>
            <a:pPr>
              <a:buFont typeface="Wingdings" pitchFamily="2" charset="2"/>
              <a:buChar char="ü"/>
            </a:pP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внедрение модели</a:t>
            </a:r>
          </a:p>
          <a:p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   в субъектах РФ к концу 2021 г.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1343025"/>
            <a:ext cx="87177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 декабрь</a:t>
            </a:r>
          </a:p>
          <a:p>
            <a:pPr algn="ctr"/>
            <a:r>
              <a:rPr lang="ru-RU" b="1" dirty="0" smtClean="0"/>
              <a:t>2019 </a:t>
            </a:r>
          </a:p>
          <a:p>
            <a:pPr algn="ctr"/>
            <a:r>
              <a:rPr lang="ru-RU" b="1" dirty="0" smtClean="0"/>
              <a:t>года</a:t>
            </a:r>
            <a:endParaRPr lang="ru-RU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42875" y="3248025"/>
            <a:ext cx="7232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2019-</a:t>
            </a:r>
          </a:p>
          <a:p>
            <a:r>
              <a:rPr lang="ru-RU" b="1" dirty="0" smtClean="0"/>
              <a:t>2024</a:t>
            </a:r>
          </a:p>
          <a:p>
            <a:r>
              <a:rPr lang="ru-RU" b="1" dirty="0" smtClean="0"/>
              <a:t>годы</a:t>
            </a:r>
            <a:endParaRPr lang="ru-RU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114300" y="5010150"/>
            <a:ext cx="7232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2019-</a:t>
            </a:r>
          </a:p>
          <a:p>
            <a:r>
              <a:rPr lang="ru-RU" b="1" dirty="0" smtClean="0"/>
              <a:t>2024</a:t>
            </a:r>
          </a:p>
          <a:p>
            <a:r>
              <a:rPr lang="ru-RU" b="1" dirty="0" smtClean="0"/>
              <a:t>годы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Основные показатели проекта: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1109" y="1058660"/>
            <a:ext cx="76044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04875" y="1177558"/>
            <a:ext cx="80340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Количество услуг психолого-педагогической, методической и консультативной помощи родителям детей, а также гражданам, желающим принять на воспитание в свои семьи детей, оставшихся без попечения родителей, в том числе с привлечением НКО</a:t>
            </a:r>
            <a:endParaRPr lang="ru-RU" sz="16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81000" y="2063403"/>
          <a:ext cx="8446251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698"/>
                <a:gridCol w="797233"/>
                <a:gridCol w="816678"/>
                <a:gridCol w="751681"/>
                <a:gridCol w="1282866"/>
                <a:gridCol w="1122506"/>
                <a:gridCol w="1283589"/>
              </a:tblGrid>
              <a:tr h="2104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4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Белгородской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 </a:t>
                      </a:r>
                    </a:p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 </a:t>
                      </a:r>
                    </a:p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</a:p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</a:t>
                      </a:r>
                      <a:endParaRPr lang="ru-RU" sz="1800" b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</a:p>
                    <a:p>
                      <a:pPr algn="ctr"/>
                      <a:r>
                        <a:rPr lang="ru-RU" sz="1800" b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услуг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380672"/>
            <a:ext cx="794826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!!! Методика расчета показателя  включает услуги,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оказанные только НКО, получившим грант</a:t>
            </a:r>
          </a:p>
          <a:p>
            <a:pPr algn="ctr"/>
            <a:endParaRPr lang="ru-RU" b="1" dirty="0" smtClean="0">
              <a:solidFill>
                <a:srgbClr val="C00000"/>
              </a:solidFill>
            </a:endParaRP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!!! Не сформулированы требования к получателю гранта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(???наличие лицензии на реализацию программ дошкольного образования)</a:t>
            </a:r>
          </a:p>
          <a:p>
            <a:pPr algn="ctr"/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1" name="Содержимое 4"/>
          <p:cNvSpPr txBox="1">
            <a:spLocks/>
          </p:cNvSpPr>
          <p:nvPr/>
        </p:nvSpPr>
        <p:spPr>
          <a:xfrm>
            <a:off x="373034" y="3258935"/>
            <a:ext cx="760441" cy="92333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5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ru-RU" sz="5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39735" y="3282583"/>
            <a:ext cx="75230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Доля граждан, положительно оценивших качество услуг</a:t>
            </a:r>
          </a:p>
          <a:p>
            <a:pPr algn="ctr"/>
            <a:r>
              <a:rPr lang="ru-RU" sz="1600" b="1" dirty="0" smtClean="0"/>
              <a:t> психолого-педагогической, методической и консультативной помощи</a:t>
            </a:r>
            <a:endParaRPr lang="ru-RU" sz="1600" b="1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14350" y="4254153"/>
          <a:ext cx="8446251" cy="975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698"/>
                <a:gridCol w="797233"/>
                <a:gridCol w="816678"/>
                <a:gridCol w="751681"/>
                <a:gridCol w="1282866"/>
                <a:gridCol w="1122506"/>
                <a:gridCol w="1283589"/>
              </a:tblGrid>
              <a:tr h="2104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4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Белгородской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ru-RU" sz="18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4" name="Прямая соединительная линия 13"/>
          <p:cNvCxnSpPr/>
          <p:nvPr/>
        </p:nvCxnSpPr>
        <p:spPr>
          <a:xfrm flipV="1">
            <a:off x="3543300" y="6105525"/>
            <a:ext cx="1771650" cy="952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742" y="21367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Дополнительный региональный показатель: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8284" y="1068185"/>
            <a:ext cx="8819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15935" y="1177558"/>
            <a:ext cx="7523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Численность родителей детей, получивших услуги психолого-педагогической, методической и консультативной помощи, а также граждан, желающих принять на воспитание в свои семьи детей, оставшихся без попечения родителей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42899" y="2771371"/>
          <a:ext cx="8534402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476"/>
                <a:gridCol w="876300"/>
                <a:gridCol w="971550"/>
                <a:gridCol w="971550"/>
                <a:gridCol w="923925"/>
                <a:gridCol w="923925"/>
                <a:gridCol w="836353"/>
                <a:gridCol w="1135323"/>
              </a:tblGrid>
              <a:tr h="21044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6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43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</a:t>
                      </a:r>
                    </a:p>
                    <a:p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Белгородской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области</a:t>
                      </a:r>
                    </a:p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5000</a:t>
                      </a:r>
                      <a:endParaRPr lang="ru-RU" sz="16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5580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5809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6214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6651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7107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</a:rPr>
                        <a:t>не менее 75%</a:t>
                      </a:r>
                    </a:p>
                  </a:txBody>
                  <a:tcPr marL="17780" marR="17780" marT="0" marB="0" anchor="ctr"/>
                </a:tc>
              </a:tr>
            </a:tbl>
          </a:graphicData>
        </a:graphic>
      </p:graphicFrame>
      <p:sp>
        <p:nvSpPr>
          <p:cNvPr id="8" name="Содержимое 4"/>
          <p:cNvSpPr txBox="1">
            <a:spLocks/>
          </p:cNvSpPr>
          <p:nvPr/>
        </p:nvSpPr>
        <p:spPr>
          <a:xfrm>
            <a:off x="4126404" y="4158268"/>
            <a:ext cx="994183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809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одержимое 4"/>
          <p:cNvSpPr txBox="1">
            <a:spLocks/>
          </p:cNvSpPr>
          <p:nvPr/>
        </p:nvSpPr>
        <p:spPr>
          <a:xfrm>
            <a:off x="4856885" y="4410940"/>
            <a:ext cx="1176925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1214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одержимое 4"/>
          <p:cNvSpPr txBox="1">
            <a:spLocks/>
          </p:cNvSpPr>
          <p:nvPr/>
        </p:nvSpPr>
        <p:spPr>
          <a:xfrm>
            <a:off x="5842638" y="4719551"/>
            <a:ext cx="1176925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1651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4"/>
          <p:cNvSpPr txBox="1">
            <a:spLocks/>
          </p:cNvSpPr>
          <p:nvPr/>
        </p:nvSpPr>
        <p:spPr>
          <a:xfrm>
            <a:off x="6823192" y="5155968"/>
            <a:ext cx="1176925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2107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Содержимое 4"/>
          <p:cNvSpPr txBox="1">
            <a:spLocks/>
          </p:cNvSpPr>
          <p:nvPr/>
        </p:nvSpPr>
        <p:spPr>
          <a:xfrm>
            <a:off x="7956493" y="5518612"/>
            <a:ext cx="946093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???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Содержимое 4"/>
          <p:cNvSpPr txBox="1">
            <a:spLocks/>
          </p:cNvSpPr>
          <p:nvPr/>
        </p:nvSpPr>
        <p:spPr>
          <a:xfrm>
            <a:off x="3147408" y="4097655"/>
            <a:ext cx="994183" cy="523220"/>
          </a:xfrm>
          <a:prstGeom prst="rect">
            <a:avLst/>
          </a:prstGeom>
          <a:noFill/>
        </p:spPr>
        <p:txBody>
          <a:bodyPr vert="horz" wrap="none" lIns="91440" tIns="45720" rIns="91440" bIns="4572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ru-RU" sz="28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580</a:t>
            </a:r>
            <a:endParaRPr kumimoji="0" lang="ru-RU" sz="2800" b="1" i="0" u="none" strike="noStrike" kern="1200" cap="none" spc="0" normalizeH="0" baseline="0" noProof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Финансирование региональных мероприятий: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95275" y="1301403"/>
          <a:ext cx="8446251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178"/>
                <a:gridCol w="692060"/>
                <a:gridCol w="708939"/>
                <a:gridCol w="652517"/>
                <a:gridCol w="1113627"/>
                <a:gridCol w="974422"/>
                <a:gridCol w="1114254"/>
                <a:gridCol w="1114254"/>
              </a:tblGrid>
              <a:tr h="21044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Мероприятие/год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09433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2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Оказание </a:t>
                      </a:r>
                      <a:r>
                        <a:rPr lang="ru-RU" sz="1400" b="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услуг психолого-педагогической, методической и консультативной помощи родителям детей, а также гражданам, желающим принять на воспитание в свои семьи детей, оставшихся без попечения родителей</a:t>
                      </a:r>
                      <a:endParaRPr lang="ru-RU" sz="1400" b="0" dirty="0">
                        <a:solidFill>
                          <a:schemeClr val="tx2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  <a:p>
                      <a:pPr algn="ctr"/>
                      <a:r>
                        <a:rPr lang="ru-RU" sz="1800" b="0" dirty="0" err="1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  <a:p>
                      <a:pPr algn="ctr"/>
                      <a:r>
                        <a:rPr lang="ru-RU" sz="1800" b="0" dirty="0" err="1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800" b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  <a:p>
                      <a:pPr algn="ctr"/>
                      <a:r>
                        <a:rPr lang="ru-RU" sz="1800" b="0" dirty="0" err="1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800" b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213,6</a:t>
                      </a:r>
                    </a:p>
                    <a:p>
                      <a:pPr algn="ctr"/>
                      <a:r>
                        <a:rPr lang="ru-RU" sz="1800" b="0" dirty="0" err="1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endParaRPr lang="ru-RU" sz="1800" b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800" b="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62125" y="4857750"/>
            <a:ext cx="65437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tx2"/>
                </a:solidFill>
              </a:rPr>
              <a:t>! Оплата труда специалистов Консультационных центров</a:t>
            </a:r>
            <a:endParaRPr lang="ru-RU" sz="2000" b="1" dirty="0">
              <a:solidFill>
                <a:schemeClr val="tx2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379" y="4661327"/>
            <a:ext cx="611195" cy="6345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2806641833"/>
              </p:ext>
            </p:extLst>
          </p:nvPr>
        </p:nvGraphicFramePr>
        <p:xfrm>
          <a:off x="209551" y="1211701"/>
          <a:ext cx="8686800" cy="5085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1925" y="0"/>
            <a:ext cx="8982075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Региональные и муниципальные мероприятия, </a:t>
            </a:r>
            <a:b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</a:br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повышающие результативность проекта: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17535" y="2162175"/>
            <a:ext cx="7226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Реализация направления «Обеспечение психолого-педагогической </a:t>
            </a:r>
          </a:p>
          <a:p>
            <a:r>
              <a:rPr lang="ru-RU" dirty="0" smtClean="0"/>
              <a:t>поддержки семьи и повышение педагогической компетентности </a:t>
            </a:r>
          </a:p>
          <a:p>
            <a:r>
              <a:rPr lang="ru-RU" dirty="0" smtClean="0"/>
              <a:t>Родителей» региональной «дорожной карты» обновления содержания</a:t>
            </a:r>
          </a:p>
          <a:p>
            <a:r>
              <a:rPr lang="ru-RU" dirty="0" smtClean="0"/>
              <a:t> дошкольного образования Белгородской области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76350" y="5419725"/>
            <a:ext cx="55968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ru-RU" b="1" dirty="0" smtClean="0">
                <a:ea typeface="Calibri" pitchFamily="34" charset="0"/>
                <a:cs typeface="Arial" panose="020B0604020202020204" pitchFamily="34" charset="0"/>
              </a:rPr>
              <a:t>Разработка и реализация муниципальных проектов </a:t>
            </a:r>
          </a:p>
          <a:p>
            <a:pPr lvl="0"/>
            <a:r>
              <a:rPr lang="ru-RU" b="1" dirty="0" smtClean="0">
                <a:ea typeface="Calibri" pitchFamily="34" charset="0"/>
                <a:cs typeface="Arial" panose="020B0604020202020204" pitchFamily="34" charset="0"/>
              </a:rPr>
              <a:t>«Поддержка семей, имеющих детей»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161925" y="0"/>
            <a:ext cx="8077200" cy="58099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Итоговые результаты </a:t>
            </a:r>
          </a:p>
          <a:p>
            <a:r>
              <a:rPr lang="ru-RU" sz="2400" b="1" dirty="0" smtClean="0">
                <a:solidFill>
                  <a:srgbClr val="4F81BD">
                    <a:lumMod val="75000"/>
                  </a:srgbClr>
                </a:solidFill>
              </a:rPr>
              <a:t>региональной составляющей проекта к 2024 году:</a:t>
            </a:r>
            <a:endParaRPr lang="ru-RU" sz="2400" b="1" dirty="0">
              <a:solidFill>
                <a:srgbClr val="4F81BD">
                  <a:lumMod val="75000"/>
                </a:srgbClr>
              </a:solidFill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257175" y="1152525"/>
            <a:ext cx="8269087" cy="4943475"/>
            <a:chOff x="677807" y="3370931"/>
            <a:chExt cx="5959798" cy="3527749"/>
          </a:xfrm>
        </p:grpSpPr>
        <p:grpSp>
          <p:nvGrpSpPr>
            <p:cNvPr id="11" name="Группа 47"/>
            <p:cNvGrpSpPr/>
            <p:nvPr/>
          </p:nvGrpSpPr>
          <p:grpSpPr>
            <a:xfrm>
              <a:off x="689153" y="3370931"/>
              <a:ext cx="5805048" cy="1614123"/>
              <a:chOff x="492292" y="1863435"/>
              <a:chExt cx="4146802" cy="1614123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 flipV="1">
                <a:off x="492292" y="3267248"/>
                <a:ext cx="504587" cy="760"/>
              </a:xfrm>
              <a:prstGeom prst="line">
                <a:avLst/>
              </a:prstGeom>
              <a:ln w="76200">
                <a:solidFill>
                  <a:srgbClr val="D8802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Прямоугольник с двумя скругленными противолежащими углами 20"/>
              <p:cNvSpPr/>
              <p:nvPr/>
            </p:nvSpPr>
            <p:spPr>
              <a:xfrm>
                <a:off x="1038703" y="1863435"/>
                <a:ext cx="3574213" cy="1242647"/>
              </a:xfrm>
              <a:prstGeom prst="round2DiagRect">
                <a:avLst/>
              </a:prstGeom>
              <a:noFill/>
              <a:ln>
                <a:solidFill>
                  <a:srgbClr val="D8802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Прямоугольник с двумя скругленными противолежащими углами 21"/>
              <p:cNvSpPr/>
              <p:nvPr/>
            </p:nvSpPr>
            <p:spPr>
              <a:xfrm>
                <a:off x="971113" y="2004505"/>
                <a:ext cx="3667981" cy="1473053"/>
              </a:xfrm>
              <a:prstGeom prst="round2DiagRect">
                <a:avLst/>
              </a:prstGeom>
              <a:solidFill>
                <a:srgbClr val="D8802D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2216720" y="3571534"/>
              <a:ext cx="4036374" cy="13397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dk1"/>
                  </a:solidFill>
                </a:rPr>
                <a:t>Внедрена в Белгородской области целевая модель</a:t>
              </a:r>
            </a:p>
            <a:p>
              <a:pPr algn="ctr"/>
              <a:r>
                <a:rPr lang="ru-RU" sz="1600" b="1" dirty="0" smtClean="0">
                  <a:solidFill>
                    <a:schemeClr val="dk1"/>
                  </a:solidFill>
                </a:rPr>
                <a:t> информационно-просветительской поддержки родителей, 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включающая создание, в том числе в дошкольных образовательных 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и общеобразовательных организациях, консультационных центров, 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обеспечивающих получение родителями детей дошкольного возраста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 методической, психолого-педагогической, 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в том числе диагностической и консультативной, помощи</a:t>
              </a:r>
            </a:p>
            <a:p>
              <a:pPr algn="ctr"/>
              <a:r>
                <a:rPr lang="ru-RU" sz="1400" dirty="0" smtClean="0">
                  <a:solidFill>
                    <a:schemeClr val="dk1"/>
                  </a:solidFill>
                </a:rPr>
                <a:t> на безвозмездной основе</a:t>
              </a:r>
              <a:endParaRPr lang="ru-RU" sz="1400" b="1" dirty="0" smtClean="0">
                <a:solidFill>
                  <a:schemeClr val="bg1"/>
                </a:solidFill>
                <a:latin typeface="+mn-lt"/>
              </a:endParaRPr>
            </a:p>
          </p:txBody>
        </p:sp>
        <p:grpSp>
          <p:nvGrpSpPr>
            <p:cNvPr id="13" name="Группа 54"/>
            <p:cNvGrpSpPr/>
            <p:nvPr/>
          </p:nvGrpSpPr>
          <p:grpSpPr>
            <a:xfrm>
              <a:off x="677807" y="5347004"/>
              <a:ext cx="5776837" cy="1551676"/>
              <a:chOff x="484187" y="2577816"/>
              <a:chExt cx="4126647" cy="1551676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484187" y="3772073"/>
                <a:ext cx="488484" cy="5893"/>
              </a:xfrm>
              <a:prstGeom prst="line">
                <a:avLst/>
              </a:prstGeom>
              <a:ln w="76200">
                <a:solidFill>
                  <a:srgbClr val="6DBA4E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Прямоугольник с двумя скругленными противолежащими углами 17"/>
              <p:cNvSpPr/>
              <p:nvPr/>
            </p:nvSpPr>
            <p:spPr>
              <a:xfrm>
                <a:off x="1024836" y="2577816"/>
                <a:ext cx="3458838" cy="1369344"/>
              </a:xfrm>
              <a:prstGeom prst="round2DiagRect">
                <a:avLst/>
              </a:prstGeom>
              <a:noFill/>
              <a:ln>
                <a:solidFill>
                  <a:srgbClr val="6DBA4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с двумя скругленными противолежащими углами 18"/>
              <p:cNvSpPr/>
              <p:nvPr/>
            </p:nvSpPr>
            <p:spPr>
              <a:xfrm>
                <a:off x="1064359" y="2701641"/>
                <a:ext cx="3546475" cy="1427851"/>
              </a:xfrm>
              <a:prstGeom prst="round2DiagRect">
                <a:avLst/>
              </a:prstGeom>
              <a:solidFill>
                <a:srgbClr val="6DBA4E"/>
              </a:solidFill>
              <a:ln>
                <a:noFill/>
              </a:ln>
              <a:effectLst>
                <a:outerShdw blurRad="57785" dist="33020" dir="318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">
                  <a:rot lat="0" lon="0" rev="600000"/>
                </a:lightRig>
              </a:scene3d>
              <a:sp3d prstMaterial="metal">
                <a:bevelT w="38100" h="57150" prst="angle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b="1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2569500" y="5485393"/>
              <a:ext cx="40681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ru-RU" sz="2000" b="1" dirty="0">
                <a:solidFill>
                  <a:schemeClr val="bg1"/>
                </a:solidFill>
                <a:latin typeface="+mn-lt"/>
              </a:endParaRPr>
            </a:p>
          </p:txBody>
        </p:sp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3" cstate="print">
              <a:biLevel thresh="25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838" y="3902806"/>
              <a:ext cx="634574" cy="634574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4" cstate="print">
              <a:biLevel thresh="25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41133" y="5763802"/>
              <a:ext cx="749016" cy="749016"/>
            </a:xfrm>
            <a:prstGeom prst="rect">
              <a:avLst/>
            </a:prstGeom>
          </p:spPr>
        </p:pic>
      </p:grpSp>
      <p:sp>
        <p:nvSpPr>
          <p:cNvPr id="26" name="Прямоугольник 25"/>
          <p:cNvSpPr/>
          <p:nvPr/>
        </p:nvSpPr>
        <p:spPr>
          <a:xfrm>
            <a:off x="2352674" y="4165938"/>
            <a:ext cx="572452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dk1"/>
                </a:solidFill>
              </a:rPr>
              <a:t>Не менее 7107 родителей (законных представителей) детей получили услуги психолого-педагогической, методической и консультативной помощи</a:t>
            </a:r>
            <a:r>
              <a:rPr lang="ru-RU" dirty="0" smtClean="0">
                <a:solidFill>
                  <a:schemeClr val="dk1"/>
                </a:solidFill>
              </a:rPr>
              <a:t>, а также оказана поддержка гражданам, желающим принять на воспитание в свои семьи детей, оставшихся без попечения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225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2926</TotalTime>
  <Words>676</Words>
  <Application>Microsoft Office PowerPoint</Application>
  <PresentationFormat>Экран (4:3)</PresentationFormat>
  <Paragraphs>210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О региональной составляющей федерального проекта  «Поддержка семей, имеющих детей»</vt:lpstr>
      <vt:lpstr>Цель федерального проекта:</vt:lpstr>
      <vt:lpstr>Основные мероприятия (результаты) проекта:</vt:lpstr>
      <vt:lpstr>Основные показатели проекта:</vt:lpstr>
      <vt:lpstr>Дополнительный региональный показатель:</vt:lpstr>
      <vt:lpstr>Финансирование региональных мероприятий:</vt:lpstr>
      <vt:lpstr>Региональные и муниципальные мероприятия,  повышающие результативность проекта:</vt:lpstr>
      <vt:lpstr>Слайд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lakomova_m</cp:lastModifiedBy>
  <cp:revision>225</cp:revision>
  <dcterms:created xsi:type="dcterms:W3CDTF">2018-11-16T09:12:54Z</dcterms:created>
  <dcterms:modified xsi:type="dcterms:W3CDTF">2019-06-24T13:55:31Z</dcterms:modified>
</cp:coreProperties>
</file>