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725" r:id="rId1"/>
  </p:sldMasterIdLst>
  <p:notesMasterIdLst>
    <p:notesMasterId r:id="rId19"/>
  </p:notesMasterIdLst>
  <p:handoutMasterIdLst>
    <p:handoutMasterId r:id="rId20"/>
  </p:handoutMasterIdLst>
  <p:sldIdLst>
    <p:sldId id="759" r:id="rId2"/>
    <p:sldId id="765" r:id="rId3"/>
    <p:sldId id="766" r:id="rId4"/>
    <p:sldId id="721" r:id="rId5"/>
    <p:sldId id="756" r:id="rId6"/>
    <p:sldId id="783" r:id="rId7"/>
    <p:sldId id="784" r:id="rId8"/>
    <p:sldId id="785" r:id="rId9"/>
    <p:sldId id="767" r:id="rId10"/>
    <p:sldId id="763" r:id="rId11"/>
    <p:sldId id="772" r:id="rId12"/>
    <p:sldId id="771" r:id="rId13"/>
    <p:sldId id="778" r:id="rId14"/>
    <p:sldId id="780" r:id="rId15"/>
    <p:sldId id="781" r:id="rId16"/>
    <p:sldId id="779" r:id="rId17"/>
    <p:sldId id="782" r:id="rId18"/>
  </p:sldIdLst>
  <p:sldSz cx="9144000" cy="5143500" type="screen16x9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DA5C1"/>
    <a:srgbClr val="31B1CF"/>
    <a:srgbClr val="268AA2"/>
    <a:srgbClr val="006600"/>
    <a:srgbClr val="FFFF99"/>
    <a:srgbClr val="E0F9FC"/>
    <a:srgbClr val="F4FDFE"/>
    <a:srgbClr val="CAE8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2473" autoAdjust="0"/>
  </p:normalViewPr>
  <p:slideViewPr>
    <p:cSldViewPr>
      <p:cViewPr>
        <p:scale>
          <a:sx n="86" d="100"/>
          <a:sy n="86" d="100"/>
        </p:scale>
        <p:origin x="-906" y="-6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AA6401-9E51-492D-850F-F3A8C43DA518}" type="doc">
      <dgm:prSet loTypeId="urn:microsoft.com/office/officeart/2005/8/layout/venn3" loCatId="relationship" qsTypeId="urn:microsoft.com/office/officeart/2005/8/quickstyle/simple2" qsCatId="simple" csTypeId="urn:microsoft.com/office/officeart/2005/8/colors/colorful2" csCatId="colorful" phldr="1"/>
      <dgm:spPr/>
    </dgm:pt>
    <dgm:pt modelId="{A89C7914-27E1-45F9-B936-366256A62F14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100" dirty="0" smtClean="0"/>
            <a:t>- Разработка положения о наставничестве и шефстве в ОО;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1100" dirty="0" smtClean="0"/>
            <a:t>- Проведение мониторинга по выявлению потенциальных наставников;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1100" dirty="0" smtClean="0"/>
            <a:t>- Проведение информационной кампании</a:t>
          </a:r>
          <a:endParaRPr lang="ru-RU" sz="1100" dirty="0"/>
        </a:p>
      </dgm:t>
    </dgm:pt>
    <dgm:pt modelId="{B7E59C34-CC88-45D2-8EC4-16DD647275D0}" type="parTrans" cxnId="{CE1B82B0-5A6D-4574-84A8-ADA9C4492B0F}">
      <dgm:prSet/>
      <dgm:spPr/>
      <dgm:t>
        <a:bodyPr/>
        <a:lstStyle/>
        <a:p>
          <a:endParaRPr lang="ru-RU"/>
        </a:p>
      </dgm:t>
    </dgm:pt>
    <dgm:pt modelId="{28A9ABBB-8C4D-4A6C-95BA-946ADF8222AA}" type="sibTrans" cxnId="{CE1B82B0-5A6D-4574-84A8-ADA9C4492B0F}">
      <dgm:prSet/>
      <dgm:spPr/>
      <dgm:t>
        <a:bodyPr/>
        <a:lstStyle/>
        <a:p>
          <a:endParaRPr lang="ru-RU"/>
        </a:p>
      </dgm:t>
    </dgm:pt>
    <dgm:pt modelId="{E488F415-C790-4C91-B4B3-1A4DF35520CF}">
      <dgm:prSet phldrT="[Текст]" custT="1"/>
      <dgm:spPr/>
      <dgm:t>
        <a:bodyPr/>
        <a:lstStyle/>
        <a:p>
          <a:r>
            <a:rPr lang="ru-RU" sz="1100" dirty="0" smtClean="0"/>
            <a:t>Проведение мониторинга по результатам проведенных мероприятий </a:t>
          </a:r>
          <a:endParaRPr lang="ru-RU" sz="1100" dirty="0"/>
        </a:p>
      </dgm:t>
    </dgm:pt>
    <dgm:pt modelId="{A4217C15-7CC6-4789-AC8F-CCBD1ACC0F64}" type="parTrans" cxnId="{866798EF-6402-4CBB-A339-75499C708DEE}">
      <dgm:prSet/>
      <dgm:spPr/>
      <dgm:t>
        <a:bodyPr/>
        <a:lstStyle/>
        <a:p>
          <a:endParaRPr lang="ru-RU"/>
        </a:p>
      </dgm:t>
    </dgm:pt>
    <dgm:pt modelId="{3CDD1148-4453-4279-B712-475484C2E9F9}" type="sibTrans" cxnId="{866798EF-6402-4CBB-A339-75499C708DEE}">
      <dgm:prSet/>
      <dgm:spPr/>
      <dgm:t>
        <a:bodyPr/>
        <a:lstStyle/>
        <a:p>
          <a:endParaRPr lang="ru-RU"/>
        </a:p>
      </dgm:t>
    </dgm:pt>
    <dgm:pt modelId="{C4006CEA-EF1D-4A44-A483-A8F6711DD12B}">
      <dgm:prSet phldrT="[Текст]" custT="1"/>
      <dgm:spPr/>
      <dgm:t>
        <a:bodyPr lIns="36000" tIns="0" rIns="36000" bIns="0"/>
        <a:lstStyle/>
        <a:p>
          <a:endParaRPr lang="ru-RU" sz="1000" dirty="0" smtClean="0"/>
        </a:p>
        <a:p>
          <a:r>
            <a:rPr lang="ru-RU" sz="1000" dirty="0" smtClean="0"/>
            <a:t>-</a:t>
          </a:r>
          <a:r>
            <a:rPr lang="ru-RU" sz="900" dirty="0" smtClean="0"/>
            <a:t>Создание страницы на сайте департамента образования с информацией о проекте;</a:t>
          </a:r>
        </a:p>
        <a:p>
          <a:r>
            <a:rPr lang="ru-RU" sz="900" dirty="0" smtClean="0"/>
            <a:t>- Освещение мероприятий проекта;</a:t>
          </a:r>
        </a:p>
        <a:p>
          <a:r>
            <a:rPr lang="ru-RU" sz="900" dirty="0" smtClean="0"/>
            <a:t>- Выпуск информационных  буклетов;</a:t>
          </a:r>
        </a:p>
        <a:p>
          <a:r>
            <a:rPr lang="ru-RU" sz="900" dirty="0" smtClean="0"/>
            <a:t>- Создание группы в социальных сетях</a:t>
          </a:r>
          <a:endParaRPr lang="ru-RU" sz="900" dirty="0"/>
        </a:p>
      </dgm:t>
    </dgm:pt>
    <dgm:pt modelId="{F2D297FC-FA8B-4CBD-9454-38F2FDAE73BC}" type="sibTrans" cxnId="{A0978C0A-B04D-4117-9711-32FD181C16BA}">
      <dgm:prSet/>
      <dgm:spPr/>
      <dgm:t>
        <a:bodyPr/>
        <a:lstStyle/>
        <a:p>
          <a:endParaRPr lang="ru-RU"/>
        </a:p>
      </dgm:t>
    </dgm:pt>
    <dgm:pt modelId="{67163FA7-F6B7-49BA-9FB6-70C79B6EAF0D}" type="parTrans" cxnId="{A0978C0A-B04D-4117-9711-32FD181C16BA}">
      <dgm:prSet/>
      <dgm:spPr/>
      <dgm:t>
        <a:bodyPr/>
        <a:lstStyle/>
        <a:p>
          <a:endParaRPr lang="ru-RU"/>
        </a:p>
      </dgm:t>
    </dgm:pt>
    <dgm:pt modelId="{6AAE6D16-48DF-44D4-80C9-4F6AADC61AFA}">
      <dgm:prSet custT="1"/>
      <dgm:spPr/>
      <dgm:t>
        <a:bodyPr/>
        <a:lstStyle/>
        <a:p>
          <a:r>
            <a:rPr lang="ru-RU" sz="1050" dirty="0" smtClean="0"/>
            <a:t>- Диагностические процедуры;</a:t>
          </a:r>
        </a:p>
        <a:p>
          <a:r>
            <a:rPr lang="ru-RU" sz="1050" dirty="0" smtClean="0"/>
            <a:t>-Постоянно действующие семинары;</a:t>
          </a:r>
        </a:p>
        <a:p>
          <a:r>
            <a:rPr lang="ru-RU" sz="1050" dirty="0" smtClean="0"/>
            <a:t>- Групповые и индивидуальные консультации;</a:t>
          </a:r>
        </a:p>
        <a:p>
          <a:r>
            <a:rPr lang="ru-RU" sz="1050" dirty="0" smtClean="0"/>
            <a:t>- Индивидуальное сопровождение</a:t>
          </a:r>
          <a:endParaRPr lang="ru-RU" sz="1050" dirty="0"/>
        </a:p>
      </dgm:t>
    </dgm:pt>
    <dgm:pt modelId="{C38E90D0-E823-45A9-ABF8-452D8D2946B5}" type="sibTrans" cxnId="{F2B5AD36-001D-4F7E-A912-0D39B0472A9F}">
      <dgm:prSet/>
      <dgm:spPr/>
      <dgm:t>
        <a:bodyPr/>
        <a:lstStyle/>
        <a:p>
          <a:endParaRPr lang="ru-RU"/>
        </a:p>
      </dgm:t>
    </dgm:pt>
    <dgm:pt modelId="{4A25441F-24D8-4CE0-B2DA-CE4EFD9FBDAF}" type="parTrans" cxnId="{F2B5AD36-001D-4F7E-A912-0D39B0472A9F}">
      <dgm:prSet/>
      <dgm:spPr/>
      <dgm:t>
        <a:bodyPr/>
        <a:lstStyle/>
        <a:p>
          <a:endParaRPr lang="ru-RU"/>
        </a:p>
      </dgm:t>
    </dgm:pt>
    <dgm:pt modelId="{852D9BA9-25AE-4313-8BEF-502D1AC9F99C}">
      <dgm:prSet phldrT="[Текст]" custT="1"/>
      <dgm:spPr/>
      <dgm:t>
        <a:bodyPr lIns="36000" tIns="0" rIns="36000" bIns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800" dirty="0" smtClean="0"/>
            <a:t>- Проведение интерактивных игр с ВУЗами;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800" dirty="0" smtClean="0"/>
            <a:t>- Разработка критериев успешности класса;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800" dirty="0" smtClean="0"/>
            <a:t>-Конкурс эмблем и девиза;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800" dirty="0" smtClean="0"/>
            <a:t>- Проектная смена для участников конкурса «Большие вызовы»;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800" dirty="0" smtClean="0"/>
            <a:t>-Профильные классы;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800" dirty="0" smtClean="0"/>
            <a:t>- Региональный форум МНОУ;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800" dirty="0" smtClean="0"/>
            <a:t>- Химический, физический, математический турниры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ru-RU" sz="600" dirty="0"/>
        </a:p>
      </dgm:t>
    </dgm:pt>
    <dgm:pt modelId="{86136D5F-C389-463C-8CEB-8791E4C60A2C}" type="sibTrans" cxnId="{11DB035D-EF8A-4F42-9641-BAA0EF2B59BB}">
      <dgm:prSet/>
      <dgm:spPr/>
      <dgm:t>
        <a:bodyPr/>
        <a:lstStyle/>
        <a:p>
          <a:endParaRPr lang="ru-RU"/>
        </a:p>
      </dgm:t>
    </dgm:pt>
    <dgm:pt modelId="{1E4E8D26-6806-4C63-9634-A32101F59CC4}" type="parTrans" cxnId="{11DB035D-EF8A-4F42-9641-BAA0EF2B59BB}">
      <dgm:prSet/>
      <dgm:spPr/>
      <dgm:t>
        <a:bodyPr/>
        <a:lstStyle/>
        <a:p>
          <a:endParaRPr lang="ru-RU"/>
        </a:p>
      </dgm:t>
    </dgm:pt>
    <dgm:pt modelId="{C8121961-B85F-4842-9FA9-0C1B0ED8361B}" type="pres">
      <dgm:prSet presAssocID="{DAAA6401-9E51-492D-850F-F3A8C43DA518}" presName="Name0" presStyleCnt="0">
        <dgm:presLayoutVars>
          <dgm:dir/>
          <dgm:resizeHandles val="exact"/>
        </dgm:presLayoutVars>
      </dgm:prSet>
      <dgm:spPr/>
    </dgm:pt>
    <dgm:pt modelId="{FCB02DE4-08F4-4D21-B669-F293334D281A}" type="pres">
      <dgm:prSet presAssocID="{A89C7914-27E1-45F9-B936-366256A62F14}" presName="Name5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35334B-90B3-4452-8CCF-CD7A2DC6A724}" type="pres">
      <dgm:prSet presAssocID="{28A9ABBB-8C4D-4A6C-95BA-946ADF8222AA}" presName="space" presStyleCnt="0"/>
      <dgm:spPr/>
    </dgm:pt>
    <dgm:pt modelId="{725A08A9-1320-4CA8-8891-3BEDEB889593}" type="pres">
      <dgm:prSet presAssocID="{852D9BA9-25AE-4313-8BEF-502D1AC9F99C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89E9B6-E9BC-4DF6-93AD-158516D1DEA1}" type="pres">
      <dgm:prSet presAssocID="{86136D5F-C389-463C-8CEB-8791E4C60A2C}" presName="space" presStyleCnt="0"/>
      <dgm:spPr/>
    </dgm:pt>
    <dgm:pt modelId="{ADFB4D1A-DC95-4F9A-A2E4-CBA6B8115F27}" type="pres">
      <dgm:prSet presAssocID="{6AAE6D16-48DF-44D4-80C9-4F6AADC61AFA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93453-E615-4D7C-8DF0-4CB0EAD57B34}" type="pres">
      <dgm:prSet presAssocID="{C38E90D0-E823-45A9-ABF8-452D8D2946B5}" presName="space" presStyleCnt="0"/>
      <dgm:spPr/>
    </dgm:pt>
    <dgm:pt modelId="{E7B240D2-1E62-4BEE-9192-1856A3091730}" type="pres">
      <dgm:prSet presAssocID="{C4006CEA-EF1D-4A44-A483-A8F6711DD12B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AB95AE-CC17-40FA-8FB6-CD0B9FAB8E1C}" type="pres">
      <dgm:prSet presAssocID="{F2D297FC-FA8B-4CBD-9454-38F2FDAE73BC}" presName="space" presStyleCnt="0"/>
      <dgm:spPr/>
    </dgm:pt>
    <dgm:pt modelId="{332A57E1-5AF9-4AC5-AD64-157656D679C8}" type="pres">
      <dgm:prSet presAssocID="{E488F415-C790-4C91-B4B3-1A4DF35520CF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6334BA-55FE-4ED9-8D33-91A0703282F4}" type="presOf" srcId="{E488F415-C790-4C91-B4B3-1A4DF35520CF}" destId="{332A57E1-5AF9-4AC5-AD64-157656D679C8}" srcOrd="0" destOrd="0" presId="urn:microsoft.com/office/officeart/2005/8/layout/venn3"/>
    <dgm:cxn modelId="{CE1B82B0-5A6D-4574-84A8-ADA9C4492B0F}" srcId="{DAAA6401-9E51-492D-850F-F3A8C43DA518}" destId="{A89C7914-27E1-45F9-B936-366256A62F14}" srcOrd="0" destOrd="0" parTransId="{B7E59C34-CC88-45D2-8EC4-16DD647275D0}" sibTransId="{28A9ABBB-8C4D-4A6C-95BA-946ADF8222AA}"/>
    <dgm:cxn modelId="{11DB035D-EF8A-4F42-9641-BAA0EF2B59BB}" srcId="{DAAA6401-9E51-492D-850F-F3A8C43DA518}" destId="{852D9BA9-25AE-4313-8BEF-502D1AC9F99C}" srcOrd="1" destOrd="0" parTransId="{1E4E8D26-6806-4C63-9634-A32101F59CC4}" sibTransId="{86136D5F-C389-463C-8CEB-8791E4C60A2C}"/>
    <dgm:cxn modelId="{04F11DAF-7C02-429C-AEB3-CFE85E522E9C}" type="presOf" srcId="{852D9BA9-25AE-4313-8BEF-502D1AC9F99C}" destId="{725A08A9-1320-4CA8-8891-3BEDEB889593}" srcOrd="0" destOrd="0" presId="urn:microsoft.com/office/officeart/2005/8/layout/venn3"/>
    <dgm:cxn modelId="{12B2FEDB-F2EF-4F26-B2CF-22E5F5516367}" type="presOf" srcId="{C4006CEA-EF1D-4A44-A483-A8F6711DD12B}" destId="{E7B240D2-1E62-4BEE-9192-1856A3091730}" srcOrd="0" destOrd="0" presId="urn:microsoft.com/office/officeart/2005/8/layout/venn3"/>
    <dgm:cxn modelId="{FDFA1BA4-38E7-447C-A847-DFBC900E6C28}" type="presOf" srcId="{DAAA6401-9E51-492D-850F-F3A8C43DA518}" destId="{C8121961-B85F-4842-9FA9-0C1B0ED8361B}" srcOrd="0" destOrd="0" presId="urn:microsoft.com/office/officeart/2005/8/layout/venn3"/>
    <dgm:cxn modelId="{A0978C0A-B04D-4117-9711-32FD181C16BA}" srcId="{DAAA6401-9E51-492D-850F-F3A8C43DA518}" destId="{C4006CEA-EF1D-4A44-A483-A8F6711DD12B}" srcOrd="3" destOrd="0" parTransId="{67163FA7-F6B7-49BA-9FB6-70C79B6EAF0D}" sibTransId="{F2D297FC-FA8B-4CBD-9454-38F2FDAE73BC}"/>
    <dgm:cxn modelId="{BBCD8485-BDE8-4E6D-813F-5E675FB37249}" type="presOf" srcId="{A89C7914-27E1-45F9-B936-366256A62F14}" destId="{FCB02DE4-08F4-4D21-B669-F293334D281A}" srcOrd="0" destOrd="0" presId="urn:microsoft.com/office/officeart/2005/8/layout/venn3"/>
    <dgm:cxn modelId="{866798EF-6402-4CBB-A339-75499C708DEE}" srcId="{DAAA6401-9E51-492D-850F-F3A8C43DA518}" destId="{E488F415-C790-4C91-B4B3-1A4DF35520CF}" srcOrd="4" destOrd="0" parTransId="{A4217C15-7CC6-4789-AC8F-CCBD1ACC0F64}" sibTransId="{3CDD1148-4453-4279-B712-475484C2E9F9}"/>
    <dgm:cxn modelId="{F2B5AD36-001D-4F7E-A912-0D39B0472A9F}" srcId="{DAAA6401-9E51-492D-850F-F3A8C43DA518}" destId="{6AAE6D16-48DF-44D4-80C9-4F6AADC61AFA}" srcOrd="2" destOrd="0" parTransId="{4A25441F-24D8-4CE0-B2DA-CE4EFD9FBDAF}" sibTransId="{C38E90D0-E823-45A9-ABF8-452D8D2946B5}"/>
    <dgm:cxn modelId="{8F97CEA3-A326-45C1-AD6F-BF6F0B8834C2}" type="presOf" srcId="{6AAE6D16-48DF-44D4-80C9-4F6AADC61AFA}" destId="{ADFB4D1A-DC95-4F9A-A2E4-CBA6B8115F27}" srcOrd="0" destOrd="0" presId="urn:microsoft.com/office/officeart/2005/8/layout/venn3"/>
    <dgm:cxn modelId="{62E78E73-6569-4DD4-8A68-E28FA80E56B6}" type="presParOf" srcId="{C8121961-B85F-4842-9FA9-0C1B0ED8361B}" destId="{FCB02DE4-08F4-4D21-B669-F293334D281A}" srcOrd="0" destOrd="0" presId="urn:microsoft.com/office/officeart/2005/8/layout/venn3"/>
    <dgm:cxn modelId="{364DB4B8-5884-438D-8BAC-E5433D87E05F}" type="presParOf" srcId="{C8121961-B85F-4842-9FA9-0C1B0ED8361B}" destId="{3235334B-90B3-4452-8CCF-CD7A2DC6A724}" srcOrd="1" destOrd="0" presId="urn:microsoft.com/office/officeart/2005/8/layout/venn3"/>
    <dgm:cxn modelId="{15F22FC4-4528-4286-825F-56855E602B8C}" type="presParOf" srcId="{C8121961-B85F-4842-9FA9-0C1B0ED8361B}" destId="{725A08A9-1320-4CA8-8891-3BEDEB889593}" srcOrd="2" destOrd="0" presId="urn:microsoft.com/office/officeart/2005/8/layout/venn3"/>
    <dgm:cxn modelId="{BEA51FE0-FB38-4D12-9F78-1A839E0757E0}" type="presParOf" srcId="{C8121961-B85F-4842-9FA9-0C1B0ED8361B}" destId="{4489E9B6-E9BC-4DF6-93AD-158516D1DEA1}" srcOrd="3" destOrd="0" presId="urn:microsoft.com/office/officeart/2005/8/layout/venn3"/>
    <dgm:cxn modelId="{3E9E790C-D9B1-4D08-BFA0-D1714B5A494D}" type="presParOf" srcId="{C8121961-B85F-4842-9FA9-0C1B0ED8361B}" destId="{ADFB4D1A-DC95-4F9A-A2E4-CBA6B8115F27}" srcOrd="4" destOrd="0" presId="urn:microsoft.com/office/officeart/2005/8/layout/venn3"/>
    <dgm:cxn modelId="{751B2326-3CCB-4C01-B9C7-C090F536BE7B}" type="presParOf" srcId="{C8121961-B85F-4842-9FA9-0C1B0ED8361B}" destId="{27193453-E615-4D7C-8DF0-4CB0EAD57B34}" srcOrd="5" destOrd="0" presId="urn:microsoft.com/office/officeart/2005/8/layout/venn3"/>
    <dgm:cxn modelId="{F931FB6D-38BE-458D-A562-F66F2BA77BE8}" type="presParOf" srcId="{C8121961-B85F-4842-9FA9-0C1B0ED8361B}" destId="{E7B240D2-1E62-4BEE-9192-1856A3091730}" srcOrd="6" destOrd="0" presId="urn:microsoft.com/office/officeart/2005/8/layout/venn3"/>
    <dgm:cxn modelId="{44844804-3BB6-4647-A233-7EDD6B75A1C7}" type="presParOf" srcId="{C8121961-B85F-4842-9FA9-0C1B0ED8361B}" destId="{4FAB95AE-CC17-40FA-8FB6-CD0B9FAB8E1C}" srcOrd="7" destOrd="0" presId="urn:microsoft.com/office/officeart/2005/8/layout/venn3"/>
    <dgm:cxn modelId="{277492D8-FB38-4BFB-A811-76803FB7725E}" type="presParOf" srcId="{C8121961-B85F-4842-9FA9-0C1B0ED8361B}" destId="{332A57E1-5AF9-4AC5-AD64-157656D679C8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B02DE4-08F4-4D21-B669-F293334D281A}">
      <dsp:nvSpPr>
        <dsp:cNvPr id="0" name=""/>
        <dsp:cNvSpPr/>
      </dsp:nvSpPr>
      <dsp:spPr>
        <a:xfrm>
          <a:off x="1116" y="1961765"/>
          <a:ext cx="2176611" cy="217661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9786" tIns="13970" rIns="119786" bIns="13970" numCol="1" spcCol="1270" anchor="ctr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100" kern="1200" dirty="0" smtClean="0"/>
            <a:t>- Разработка положения о наставничестве и шефстве в ОО;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- Проведение мониторинга по выявлению потенциальных наставников;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- Проведение информационной кампании</a:t>
          </a:r>
          <a:endParaRPr lang="ru-RU" sz="1100" kern="1200" dirty="0"/>
        </a:p>
      </dsp:txBody>
      <dsp:txXfrm>
        <a:off x="1116" y="1961765"/>
        <a:ext cx="2176611" cy="2176611"/>
      </dsp:txXfrm>
    </dsp:sp>
    <dsp:sp modelId="{725A08A9-1320-4CA8-8891-3BEDEB889593}">
      <dsp:nvSpPr>
        <dsp:cNvPr id="0" name=""/>
        <dsp:cNvSpPr/>
      </dsp:nvSpPr>
      <dsp:spPr>
        <a:xfrm>
          <a:off x="1742405" y="1961765"/>
          <a:ext cx="2176611" cy="2176611"/>
        </a:xfrm>
        <a:prstGeom prst="ellipse">
          <a:avLst/>
        </a:prstGeom>
        <a:solidFill>
          <a:schemeClr val="accent2">
            <a:alpha val="50000"/>
            <a:hueOff val="-2266801"/>
            <a:satOff val="1309"/>
            <a:lumOff val="-240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000" tIns="0" rIns="36000" bIns="0" numCol="1" spcCol="1270" anchor="ctr" anchorCtr="0">
          <a:noAutofit/>
        </a:bodyPr>
        <a:lstStyle/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800" kern="1200" dirty="0" smtClean="0"/>
            <a:t>- Проведение интерактивных игр с ВУЗами;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800" kern="1200" dirty="0" smtClean="0"/>
            <a:t>- Разработка критериев успешности класса;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800" kern="1200" dirty="0" smtClean="0"/>
            <a:t>-Конкурс эмблем и девиза;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800" kern="1200" dirty="0" smtClean="0"/>
            <a:t>- Проектная смена для участников конкурса «Большие вызовы»;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800" kern="1200" dirty="0" smtClean="0"/>
            <a:t>-Профильные классы;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800" kern="1200" dirty="0" smtClean="0"/>
            <a:t>- Региональный форум МНОУ;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800" kern="1200" dirty="0" smtClean="0"/>
            <a:t>- Химический, физический, математический турниры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600" kern="1200" dirty="0"/>
        </a:p>
      </dsp:txBody>
      <dsp:txXfrm>
        <a:off x="1742405" y="1961765"/>
        <a:ext cx="2176611" cy="2176611"/>
      </dsp:txXfrm>
    </dsp:sp>
    <dsp:sp modelId="{ADFB4D1A-DC95-4F9A-A2E4-CBA6B8115F27}">
      <dsp:nvSpPr>
        <dsp:cNvPr id="0" name=""/>
        <dsp:cNvSpPr/>
      </dsp:nvSpPr>
      <dsp:spPr>
        <a:xfrm>
          <a:off x="3483694" y="1961765"/>
          <a:ext cx="2176611" cy="2176611"/>
        </a:xfrm>
        <a:prstGeom prst="ellipse">
          <a:avLst/>
        </a:prstGeom>
        <a:solidFill>
          <a:schemeClr val="accent2">
            <a:alpha val="50000"/>
            <a:hueOff val="-4533601"/>
            <a:satOff val="2618"/>
            <a:lumOff val="-480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9786" tIns="13970" rIns="119786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- Диагностические процедуры;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-Постоянно действующие семинары;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- Групповые и индивидуальные консультации;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- Индивидуальное сопровождение</a:t>
          </a:r>
          <a:endParaRPr lang="ru-RU" sz="1050" kern="1200" dirty="0"/>
        </a:p>
      </dsp:txBody>
      <dsp:txXfrm>
        <a:off x="3483694" y="1961765"/>
        <a:ext cx="2176611" cy="2176611"/>
      </dsp:txXfrm>
    </dsp:sp>
    <dsp:sp modelId="{E7B240D2-1E62-4BEE-9192-1856A3091730}">
      <dsp:nvSpPr>
        <dsp:cNvPr id="0" name=""/>
        <dsp:cNvSpPr/>
      </dsp:nvSpPr>
      <dsp:spPr>
        <a:xfrm>
          <a:off x="5224983" y="1961765"/>
          <a:ext cx="2176611" cy="2176611"/>
        </a:xfrm>
        <a:prstGeom prst="ellipse">
          <a:avLst/>
        </a:prstGeom>
        <a:solidFill>
          <a:schemeClr val="accent2">
            <a:alpha val="50000"/>
            <a:hueOff val="-6800402"/>
            <a:satOff val="3927"/>
            <a:lumOff val="-720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000" tIns="0" rIns="360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-</a:t>
          </a:r>
          <a:r>
            <a:rPr lang="ru-RU" sz="900" kern="1200" dirty="0" smtClean="0"/>
            <a:t>Создание страницы на сайте департамента образования с информацией о проекте;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- Освещение мероприятий проекта;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- Выпуск информационных  буклетов;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- Создание группы в социальных сетях</a:t>
          </a:r>
          <a:endParaRPr lang="ru-RU" sz="900" kern="1200" dirty="0"/>
        </a:p>
      </dsp:txBody>
      <dsp:txXfrm>
        <a:off x="5224983" y="1961765"/>
        <a:ext cx="2176611" cy="2176611"/>
      </dsp:txXfrm>
    </dsp:sp>
    <dsp:sp modelId="{332A57E1-5AF9-4AC5-AD64-157656D679C8}">
      <dsp:nvSpPr>
        <dsp:cNvPr id="0" name=""/>
        <dsp:cNvSpPr/>
      </dsp:nvSpPr>
      <dsp:spPr>
        <a:xfrm>
          <a:off x="6966272" y="1961765"/>
          <a:ext cx="2176611" cy="2176611"/>
        </a:xfrm>
        <a:prstGeom prst="ellipse">
          <a:avLst/>
        </a:prstGeom>
        <a:solidFill>
          <a:schemeClr val="accent2">
            <a:alpha val="50000"/>
            <a:hueOff val="-9067202"/>
            <a:satOff val="5236"/>
            <a:lumOff val="-960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9786" tIns="13970" rIns="119786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Проведение мониторинга по результатам проведенных мероприятий </a:t>
          </a:r>
          <a:endParaRPr lang="ru-RU" sz="1100" kern="1200" dirty="0"/>
        </a:p>
      </dsp:txBody>
      <dsp:txXfrm>
        <a:off x="6966272" y="1961765"/>
        <a:ext cx="2176611" cy="2176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768" cy="496094"/>
          </a:xfrm>
          <a:prstGeom prst="rect">
            <a:avLst/>
          </a:prstGeom>
        </p:spPr>
        <p:txBody>
          <a:bodyPr vert="horz" lIns="91286" tIns="45643" rIns="91286" bIns="4564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325" y="1"/>
            <a:ext cx="2946767" cy="496094"/>
          </a:xfrm>
          <a:prstGeom prst="rect">
            <a:avLst/>
          </a:prstGeom>
        </p:spPr>
        <p:txBody>
          <a:bodyPr vert="horz" lIns="91286" tIns="45643" rIns="91286" bIns="4564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C4F464-6DED-4912-9FF4-FB960A9CE08B}" type="datetimeFigureOut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960"/>
            <a:ext cx="2946768" cy="496093"/>
          </a:xfrm>
          <a:prstGeom prst="rect">
            <a:avLst/>
          </a:prstGeom>
        </p:spPr>
        <p:txBody>
          <a:bodyPr vert="horz" lIns="91286" tIns="45643" rIns="91286" bIns="4564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325" y="9428960"/>
            <a:ext cx="2946767" cy="496093"/>
          </a:xfrm>
          <a:prstGeom prst="rect">
            <a:avLst/>
          </a:prstGeom>
        </p:spPr>
        <p:txBody>
          <a:bodyPr vert="horz" wrap="square" lIns="91286" tIns="45643" rIns="91286" bIns="4564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EC058FE-5A67-43A3-A9BB-0D3AF30D1C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02380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768" cy="496094"/>
          </a:xfrm>
          <a:prstGeom prst="rect">
            <a:avLst/>
          </a:prstGeom>
        </p:spPr>
        <p:txBody>
          <a:bodyPr vert="horz" lIns="91286" tIns="45643" rIns="91286" bIns="4564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325" y="1"/>
            <a:ext cx="2946767" cy="496094"/>
          </a:xfrm>
          <a:prstGeom prst="rect">
            <a:avLst/>
          </a:prstGeom>
        </p:spPr>
        <p:txBody>
          <a:bodyPr vert="horz" lIns="91286" tIns="45643" rIns="91286" bIns="4564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7079DD1-A2E8-40BC-9079-0644FB4844A8}" type="datetimeFigureOut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86" tIns="45643" rIns="91286" bIns="4564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93" y="4715273"/>
            <a:ext cx="5439089" cy="4466432"/>
          </a:xfrm>
          <a:prstGeom prst="rect">
            <a:avLst/>
          </a:prstGeom>
        </p:spPr>
        <p:txBody>
          <a:bodyPr vert="horz" lIns="91286" tIns="45643" rIns="91286" bIns="4564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960"/>
            <a:ext cx="2946768" cy="496093"/>
          </a:xfrm>
          <a:prstGeom prst="rect">
            <a:avLst/>
          </a:prstGeom>
        </p:spPr>
        <p:txBody>
          <a:bodyPr vert="horz" lIns="91286" tIns="45643" rIns="91286" bIns="4564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325" y="9428960"/>
            <a:ext cx="2946767" cy="496093"/>
          </a:xfrm>
          <a:prstGeom prst="rect">
            <a:avLst/>
          </a:prstGeom>
        </p:spPr>
        <p:txBody>
          <a:bodyPr vert="horz" wrap="square" lIns="91286" tIns="45643" rIns="91286" bIns="4564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F9598DD-1A55-4AE4-BE91-49504E3197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939127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247650"/>
            <a:ext cx="8532813" cy="4646613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7" y="325622"/>
            <a:ext cx="8306809" cy="233172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365155"/>
            <a:ext cx="7772400" cy="13716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2763774"/>
            <a:ext cx="7772400" cy="6858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1EF004-02AA-4C51-BCD6-D136C06263F4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2D7A8E-9975-4355-8A5A-D15337F234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397764"/>
            <a:ext cx="8183880" cy="3140964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9034D0-3808-4D20-871D-24960D4DA9D3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6AAFCC-A87A-4D45-ACDC-D6C54E789A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00054"/>
            <a:ext cx="1981200" cy="394334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00052"/>
            <a:ext cx="5943600" cy="394335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0EB4EB-9A09-4765-8534-59273F06F28E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62A009-2A37-42A0-82E3-180448FF63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97764"/>
            <a:ext cx="8183880" cy="3140964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2CC13C-5FF2-456E-BAAC-62CD8C65C773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3B3F52-FEE5-4D2A-ACC8-807F0A946D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247650"/>
            <a:ext cx="8532813" cy="4646613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7" y="325622"/>
            <a:ext cx="8306809" cy="3255997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696462"/>
            <a:ext cx="8183880" cy="507492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218363"/>
            <a:ext cx="8183880" cy="315468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A19CCB-6217-45D7-9EBF-F3C6E934920F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A7DDC7-A4F8-4E51-B6C6-4A4BD2D65A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397764"/>
            <a:ext cx="3931920" cy="329184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397764"/>
            <a:ext cx="3931920" cy="329184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F27C49-2B46-4096-AAF7-2068C99829FB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F5A3E-C29C-4F86-BCB9-732536E025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434578"/>
            <a:ext cx="3931920" cy="59412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434578"/>
            <a:ext cx="3931920" cy="59412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085850"/>
            <a:ext cx="3931920" cy="261747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085850"/>
            <a:ext cx="3931920" cy="261747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826BEE-F775-4A0D-94DB-9141F73BD4B5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80BCC1-DECF-419C-A518-F29997163C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340F9C-9D14-4840-9048-2268B92900BA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 altLang="ru-RU"/>
              <a:t>Эффективное управление временем и ресурсами.                                                                                            </a:t>
            </a:r>
            <a:fld id="{9916F5CD-74C2-4D41-B88F-9F4C59B17F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247650"/>
            <a:ext cx="8532813" cy="4646613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61C86E-DB51-4F27-9DDE-9429DB5E0AFD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DA2116-601A-427E-BDDA-51BEC03857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400050"/>
            <a:ext cx="2971800" cy="6858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085852"/>
            <a:ext cx="2971800" cy="3154584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3" y="697608"/>
            <a:ext cx="4626159" cy="35433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65766C-CB3A-4414-9FE7-7D019E1457DB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333ACA-EF34-4A1D-BBBD-79BB3E92CF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247650"/>
            <a:ext cx="8532813" cy="4646613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325438"/>
            <a:ext cx="2324100" cy="325755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59042"/>
            <a:ext cx="8229600" cy="78867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400050"/>
            <a:ext cx="2240280" cy="315861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326826"/>
            <a:ext cx="5925312" cy="325755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B6ED23-55AA-4376-8841-6559A2950EDF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DC4222-1901-4549-8556-C3F1C08A65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247650"/>
            <a:ext cx="8532813" cy="4646613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325622"/>
            <a:ext cx="8306809" cy="41148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3738563"/>
            <a:ext cx="8183562" cy="788987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5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398463"/>
            <a:ext cx="818356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4584700"/>
            <a:ext cx="2286000" cy="27305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9D0A6F53-CA92-40F8-9AC0-419D4D2ADEBD}" type="datetime1">
              <a:rPr lang="ru-RU"/>
              <a:pPr>
                <a:defRPr/>
              </a:pPr>
              <a:t>13.05.2020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4584700"/>
            <a:ext cx="2286000" cy="27305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4584700"/>
            <a:ext cx="457200" cy="27305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AED02097-7E3B-490F-BCA2-1E51D9671A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44" r:id="rId1"/>
    <p:sldLayoutId id="2147486145" r:id="rId2"/>
    <p:sldLayoutId id="2147486146" r:id="rId3"/>
    <p:sldLayoutId id="2147486147" r:id="rId4"/>
    <p:sldLayoutId id="2147486148" r:id="rId5"/>
    <p:sldLayoutId id="2147486149" r:id="rId6"/>
    <p:sldLayoutId id="2147486150" r:id="rId7"/>
    <p:sldLayoutId id="2147486151" r:id="rId8"/>
    <p:sldLayoutId id="2147486152" r:id="rId9"/>
    <p:sldLayoutId id="2147486153" r:id="rId10"/>
    <p:sldLayoutId id="214748615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0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9.png"/><Relationship Id="rId4" Type="http://schemas.openxmlformats.org/officeDocument/2006/relationships/diagramData" Target="../diagrams/data1.xml"/><Relationship Id="rId9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uo@edunoskol.ru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153160" cy="130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63688" y="267494"/>
            <a:ext cx="6192688" cy="1179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ts val="475"/>
              </a:spcBef>
              <a:spcAft>
                <a:spcPts val="500"/>
              </a:spcAft>
            </a:pPr>
            <a:r>
              <a:rPr lang="ru-RU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Администрация Новооскольского городского округа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ts val="475"/>
              </a:spcBef>
              <a:spcAft>
                <a:spcPts val="500"/>
              </a:spcAft>
            </a:pPr>
            <a:r>
              <a:rPr lang="ru-RU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Управление образования администрации</a:t>
            </a:r>
          </a:p>
          <a:p>
            <a:pPr lvl="0" algn="ctr" fontAlgn="base">
              <a:spcBef>
                <a:spcPts val="475"/>
              </a:spcBef>
              <a:spcAft>
                <a:spcPts val="500"/>
              </a:spcAft>
            </a:pPr>
            <a:r>
              <a:rPr lang="ru-RU" dirty="0" smtClean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Новооскольского городского округа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491630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  <a:br>
              <a:rPr lang="ru-RU" b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системы наставничества и шефства для обучающихся образовательных  организаций Новооскольского городского округа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«Дети-наставники</a:t>
            </a:r>
            <a:r>
              <a:rPr lang="ru-RU" b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39552" y="4587974"/>
            <a:ext cx="2411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Новый Оскол, 20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003799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Ведущий консультант отдела сопровождения образовательного процесса МКУ «Центр сопровождения образования» </a:t>
            </a:r>
          </a:p>
          <a:p>
            <a:pPr lvl="0" fontAlgn="base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управления образования администрации </a:t>
            </a:r>
          </a:p>
          <a:p>
            <a:pPr lvl="0" fontAlgn="base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Новооскольского городского округа</a:t>
            </a:r>
          </a:p>
          <a:p>
            <a:pPr lvl="0" fontAlgn="base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Генрих Ирина Валерьевна</a:t>
            </a: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"/>
          <p:cNvSpPr/>
          <p:nvPr/>
        </p:nvSpPr>
        <p:spPr>
          <a:xfrm>
            <a:off x="0" y="843558"/>
            <a:ext cx="9036496" cy="3744416"/>
          </a:xfrm>
          <a:prstGeom prst="rect">
            <a:avLst/>
          </a:prstGeom>
          <a:solidFill>
            <a:schemeClr val="tx2">
              <a:lumMod val="75000"/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26" name="Picture 2" descr="d:\Users\snitko\Desktop\Salerio · SlidesCarniv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6092" y="4572014"/>
            <a:ext cx="1387908" cy="571486"/>
          </a:xfrm>
          <a:prstGeom prst="rect">
            <a:avLst/>
          </a:prstGeom>
          <a:noFill/>
        </p:spPr>
      </p:pic>
      <p:pic>
        <p:nvPicPr>
          <p:cNvPr id="79" name="Picture 2" descr="d:\Users\snitko\Desktop\в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012160" cy="77155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815414" y="4869656"/>
            <a:ext cx="328586" cy="273844"/>
          </a:xfrm>
        </p:spPr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195486"/>
            <a:ext cx="371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28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«КАК БУДЕТ»</a:t>
            </a:r>
          </a:p>
        </p:txBody>
      </p:sp>
      <p:graphicFrame>
        <p:nvGraphicFramePr>
          <p:cNvPr id="15" name="Схема 14"/>
          <p:cNvGraphicFramePr/>
          <p:nvPr/>
        </p:nvGraphicFramePr>
        <p:xfrm>
          <a:off x="0" y="-308570"/>
          <a:ext cx="9144000" cy="6100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07504" y="915567"/>
            <a:ext cx="1800200" cy="55399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000" b="1" dirty="0" smtClean="0"/>
              <a:t>Организационно-подготовительный этап</a:t>
            </a:r>
            <a:endParaRPr lang="ru-RU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1979712" y="915566"/>
            <a:ext cx="1806470" cy="600164"/>
          </a:xfrm>
          <a:prstGeom prst="rect">
            <a:avLst/>
          </a:prstGeom>
          <a:ln>
            <a:solidFill>
              <a:srgbClr val="49D7B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100" b="1" dirty="0" smtClean="0"/>
              <a:t>Создание системы наставничества и шефства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79912" y="915566"/>
            <a:ext cx="1656185" cy="646331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200" b="1" dirty="0" smtClean="0"/>
              <a:t>Психолого-педагогическое сопровождение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80112" y="915566"/>
            <a:ext cx="1656185" cy="553998"/>
          </a:xfrm>
          <a:prstGeom prst="rect">
            <a:avLst/>
          </a:prstGeom>
          <a:ln>
            <a:solidFill>
              <a:srgbClr val="A5B44A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000" b="1" dirty="0" smtClean="0"/>
              <a:t>Информационное сопровождение проекта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80312" y="915566"/>
            <a:ext cx="1656185" cy="646331"/>
          </a:xfrm>
          <a:prstGeom prst="rect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200" b="1" dirty="0" smtClean="0"/>
              <a:t>Мониторинг эффективности проекта</a:t>
            </a:r>
          </a:p>
        </p:txBody>
      </p:sp>
      <p:pic>
        <p:nvPicPr>
          <p:cNvPr id="23" name="Рисунок 22" descr="13a81758-b40c-4d60-9331-472a3d8ecc5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3895361"/>
            <a:ext cx="1440160" cy="960107"/>
          </a:xfrm>
          <a:prstGeom prst="rect">
            <a:avLst/>
          </a:prstGeom>
        </p:spPr>
      </p:pic>
      <p:pic>
        <p:nvPicPr>
          <p:cNvPr id="25" name="Рисунок 24" descr="21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-9956" y="3795886"/>
            <a:ext cx="1957242" cy="1078012"/>
          </a:xfrm>
          <a:prstGeom prst="rect">
            <a:avLst/>
          </a:prstGeom>
        </p:spPr>
      </p:pic>
      <p:pic>
        <p:nvPicPr>
          <p:cNvPr id="30" name="Рисунок 29" descr="figure_comforting_another_20665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995936" y="3939902"/>
            <a:ext cx="1063579" cy="931695"/>
          </a:xfrm>
          <a:prstGeom prst="rect">
            <a:avLst/>
          </a:prstGeom>
        </p:spPr>
      </p:pic>
      <p:pic>
        <p:nvPicPr>
          <p:cNvPr id="32" name="Рисунок 31" descr="6a00e54ee3905b883301b8d0d56577970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89C1B6"/>
              </a:clrFrom>
              <a:clrTo>
                <a:srgbClr val="89C1B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3867894"/>
            <a:ext cx="1481509" cy="987574"/>
          </a:xfrm>
          <a:prstGeom prst="rect">
            <a:avLst/>
          </a:prstGeom>
        </p:spPr>
      </p:pic>
      <p:pic>
        <p:nvPicPr>
          <p:cNvPr id="33" name="Рисунок 32" descr="splash.pn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3867895"/>
            <a:ext cx="1364463" cy="9380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34540" y="160735"/>
            <a:ext cx="8757939" cy="25077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dirty="0" smtClean="0">
                <a:solidFill>
                  <a:schemeClr val="tx2"/>
                </a:solidFill>
              </a:rPr>
              <a:t>ОСНОВНЫЕ БЛОКИ РАБОТ ПРОЕКТА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505" y="555526"/>
          <a:ext cx="8928987" cy="3864482"/>
        </p:xfrm>
        <a:graphic>
          <a:graphicData uri="http://schemas.openxmlformats.org/drawingml/2006/table">
            <a:tbl>
              <a:tblPr/>
              <a:tblGrid>
                <a:gridCol w="213454"/>
                <a:gridCol w="3754986"/>
                <a:gridCol w="419080"/>
                <a:gridCol w="437015"/>
                <a:gridCol w="445032"/>
                <a:gridCol w="219565"/>
                <a:gridCol w="219565"/>
                <a:gridCol w="219565"/>
                <a:gridCol w="219565"/>
                <a:gridCol w="219565"/>
                <a:gridCol w="219565"/>
                <a:gridCol w="219565"/>
                <a:gridCol w="228434"/>
                <a:gridCol w="270575"/>
                <a:gridCol w="232876"/>
                <a:gridCol w="219565"/>
                <a:gridCol w="292754"/>
                <a:gridCol w="302201"/>
                <a:gridCol w="270285"/>
                <a:gridCol w="305775"/>
              </a:tblGrid>
              <a:tr h="20780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Длит.,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дней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Начало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Окон-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чание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2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Организационно –подготовительный этап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формирование нормативной правовой базы;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проведение мониторинга по выявлению потенциальных наставников среди обучающихся;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01.09.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30.11.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системы наставничества и шефства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разработка Положения о наставничестве и шефстве в общеобразовательных организациях;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разработка и внедрение критериев успешности класса;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определение направления научно-исследовательской деятельности школьников;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организация и проведение конкурса на лучшую эмблему, девиз;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создание муниципальных малых научных обществ;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разработка дополнительных общеразвивающих программ и индивидуальных учебных планов с использованием методологии наставничества и шефства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01.10.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30.11.2021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34540" y="160735"/>
            <a:ext cx="8757939" cy="25077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dirty="0" smtClean="0">
                <a:solidFill>
                  <a:schemeClr val="tx2"/>
                </a:solidFill>
              </a:rPr>
              <a:t>ОСНОВНЫЕ БЛОКИ РАБОТ ПРОЕКТА</a:t>
            </a:r>
          </a:p>
        </p:txBody>
      </p:sp>
      <p:graphicFrame>
        <p:nvGraphicFramePr>
          <p:cNvPr id="9" name="Group 18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37735761"/>
              </p:ext>
            </p:extLst>
          </p:nvPr>
        </p:nvGraphicFramePr>
        <p:xfrm>
          <a:off x="179512" y="411510"/>
          <a:ext cx="8877402" cy="2621106"/>
        </p:xfrm>
        <a:graphic>
          <a:graphicData uri="http://schemas.openxmlformats.org/drawingml/2006/table">
            <a:tbl>
              <a:tblPr/>
              <a:tblGrid>
                <a:gridCol w="279467"/>
                <a:gridCol w="3320933"/>
                <a:gridCol w="360040"/>
                <a:gridCol w="432048"/>
                <a:gridCol w="432048"/>
                <a:gridCol w="216024"/>
                <a:gridCol w="241858"/>
                <a:gridCol w="220101"/>
                <a:gridCol w="220101"/>
                <a:gridCol w="220101"/>
                <a:gridCol w="293468"/>
                <a:gridCol w="293468"/>
                <a:gridCol w="293468"/>
                <a:gridCol w="293468"/>
                <a:gridCol w="293468"/>
                <a:gridCol w="293468"/>
                <a:gridCol w="293468"/>
                <a:gridCol w="293468"/>
                <a:gridCol w="366834"/>
                <a:gridCol w="220103"/>
              </a:tblGrid>
              <a:tr h="20780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Длит.,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дней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Начало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Окон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чание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2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26996" marR="26996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7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Психолого-педагогическое сопровождение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постоянно действующих семинаров для педагогических работников;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групповые и индивидуальные консультации для обучающихся и родителей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тренинги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01.10.2020</a:t>
                      </a: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30.11.2021</a:t>
                      </a: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4265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Мониторинг процесса внедрения системы наставничества и шефства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01.10.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30.11..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4265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1" marR="68561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9873" y="141480"/>
            <a:ext cx="2459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/>
            <a:r>
              <a:rPr lang="ru-RU" b="1" cap="all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Бюджет проекта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699542"/>
          <a:ext cx="8496945" cy="3637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6"/>
                <a:gridCol w="1944216"/>
                <a:gridCol w="1008112"/>
                <a:gridCol w="648072"/>
                <a:gridCol w="720080"/>
                <a:gridCol w="864096"/>
                <a:gridCol w="1008112"/>
                <a:gridCol w="1008112"/>
                <a:gridCol w="720079"/>
              </a:tblGrid>
              <a:tr h="195784">
                <a:tc rowSpan="2"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 проекта, тыс. руб.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Бюджетные источники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Внебюджетные источники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620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Средства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субъекта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Заемные средства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55638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Организационно –подготовительный этап</a:t>
                      </a:r>
                    </a:p>
                    <a:p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5638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системы наставничества и шефства</a:t>
                      </a:r>
                    </a:p>
                    <a:p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5638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Психолого-педагогическое сопровождение</a:t>
                      </a:r>
                    </a:p>
                    <a:p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4374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Мониторинг процесса внедрения системы наставничества и шефства 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43741"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9548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/>
            <a:r>
              <a:rPr lang="ru-RU" cap="all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Участие органов власти области в реализации проекта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Group 7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05902065"/>
              </p:ext>
            </p:extLst>
          </p:nvPr>
        </p:nvGraphicFramePr>
        <p:xfrm>
          <a:off x="467545" y="627534"/>
          <a:ext cx="8388423" cy="4391210"/>
        </p:xfrm>
        <a:graphic>
          <a:graphicData uri="http://schemas.openxmlformats.org/drawingml/2006/table">
            <a:tbl>
              <a:tblPr/>
              <a:tblGrid>
                <a:gridCol w="1780531"/>
                <a:gridCol w="2262624"/>
                <a:gridCol w="1398071"/>
                <a:gridCol w="1473599"/>
                <a:gridCol w="1473598"/>
              </a:tblGrid>
              <a:tr h="23200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Бюджетное финансирование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736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Форма участия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Размер участия бюджета, тыс. руб.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73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Федеральный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Областной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Местный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Прямое бюджетное финансирование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Указать соответствующую программу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Times New Roman" pitchFamily="18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Дороги*</a:t>
                      </a:r>
                      <a:endParaRPr kumimoji="0" lang="ru-RU" sz="9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Указать плановую протяженность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Субсидии</a:t>
                      </a:r>
                      <a:r>
                        <a:rPr kumimoji="0" lang="ru-RU" sz="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Указать соответствующую программу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ИТОГО: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Times New Roman" pitchFamily="18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57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Участие в программах государственной поддержки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7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Потребность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Финансовые вложения, тыс. руб.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69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Электроэнергия</a:t>
                      </a:r>
                      <a:r>
                        <a:rPr kumimoji="0" lang="ru-RU" sz="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Указать требуемую мощность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Газоснабжение</a:t>
                      </a:r>
                      <a:r>
                        <a:rPr kumimoji="0" lang="ru-RU" sz="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Указать требуемый объем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Водоснабжение</a:t>
                      </a:r>
                      <a:r>
                        <a:rPr kumimoji="0" lang="ru-RU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Указать требуемый объем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1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Гарантии</a:t>
                      </a:r>
                      <a:r>
                        <a:rPr kumimoji="0" lang="ru-RU" sz="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1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Залоги</a:t>
                      </a:r>
                      <a:r>
                        <a:rPr kumimoji="0" lang="ru-RU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7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Прочие формы участия</a:t>
                      </a:r>
                      <a:r>
                        <a:rPr kumimoji="0" lang="ru-RU" sz="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*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:</a:t>
                      </a:r>
                      <a:endParaRPr kumimoji="0" lang="ru-RU" sz="9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Arial" charset="0"/>
                      </a:endParaRP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756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Земельный участок: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у</a:t>
                      </a: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казать адрес расположения земельного участка, указать площадь земельного участка, указать расчетную стоимость (аренды) участка</a:t>
                      </a:r>
                    </a:p>
                  </a:txBody>
                  <a:tcPr marT="34288" marB="342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195486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cap="all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Показатели социальной, БЮДЖЕТНОЙ и экономической эффективности проекта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388" y="804863"/>
          <a:ext cx="8882062" cy="420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717"/>
                <a:gridCol w="6374013"/>
                <a:gridCol w="1177356"/>
                <a:gridCol w="863976"/>
              </a:tblGrid>
              <a:tr h="191145"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charset="0"/>
                        </a:rPr>
                        <a:t>1</a:t>
                      </a:r>
                      <a:endParaRPr kumimoji="0" lang="ru-RU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72000" marR="36000" marT="26991" marB="26991"/>
                </a:tc>
                <a:tc gridSpan="3"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charset="0"/>
                        </a:rPr>
                        <a:t>Социальная эффективность</a:t>
                      </a:r>
                      <a:endParaRPr kumimoji="0" lang="ru-RU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72000" marR="36000" marT="26991" marB="26991"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b="0" dirty="0"/>
                    </a:p>
                  </a:txBody>
                  <a:tcPr marL="91443" marR="144004" marT="45714" marB="45714"/>
                </a:tc>
                <a:tc hMerge="1">
                  <a:txBody>
                    <a:bodyPr/>
                    <a:lstStyle/>
                    <a:p>
                      <a:pPr algn="r"/>
                      <a:endParaRPr lang="ru-RU" sz="1800" b="1" dirty="0"/>
                    </a:p>
                  </a:txBody>
                  <a:tcPr marL="91443" marR="108000" marT="45714" marB="45714"/>
                </a:tc>
              </a:tr>
              <a:tr h="191145">
                <a:tc>
                  <a:txBody>
                    <a:bodyPr/>
                    <a:lstStyle/>
                    <a:p>
                      <a:pPr algn="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1.1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Участие населения в реализации проекта</a:t>
                      </a:r>
                      <a:endParaRPr kumimoji="0" lang="ru-RU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Тыс. чел. 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5,4</a:t>
                      </a:r>
                    </a:p>
                  </a:txBody>
                  <a:tcPr marL="72000" marR="36000" marT="26991" marB="26991"/>
                </a:tc>
              </a:tr>
              <a:tr h="191145">
                <a:tc>
                  <a:txBody>
                    <a:bodyPr/>
                    <a:lstStyle/>
                    <a:p>
                      <a:pPr algn="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1.2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Новые рабочие места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Ед.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</a:tr>
              <a:tr h="191145">
                <a:tc>
                  <a:txBody>
                    <a:bodyPr/>
                    <a:lstStyle/>
                    <a:p>
                      <a:pPr algn="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1.3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Средняя з/п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Тыс. руб.</a:t>
                      </a:r>
                      <a:endParaRPr lang="ru-RU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</a:tr>
              <a:tr h="191145">
                <a:tc>
                  <a:txBody>
                    <a:bodyPr/>
                    <a:lstStyle/>
                    <a:p>
                      <a:pPr algn="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1.4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Месячный ФОТ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Млн. руб.</a:t>
                      </a:r>
                      <a:endParaRPr lang="ru-RU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</a:tr>
              <a:tr h="191145">
                <a:tc>
                  <a:txBody>
                    <a:bodyPr/>
                    <a:lstStyle/>
                    <a:p>
                      <a:pPr algn="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1.5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Годовой ФОТ</a:t>
                      </a:r>
                      <a:endParaRPr kumimoji="0" lang="ru-RU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Млн. руб.</a:t>
                      </a:r>
                      <a:endParaRPr lang="ru-RU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</a:tr>
              <a:tr h="191145"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</a:t>
                      </a:r>
                      <a:endParaRPr kumimoji="0" lang="ru-RU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Иные показатели</a:t>
                      </a: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endParaRPr lang="ru-RU" sz="900">
                        <a:solidFill>
                          <a:schemeClr val="tx1"/>
                        </a:solidFill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endParaRPr lang="ru-RU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36000" marT="26991" marB="26991"/>
                </a:tc>
              </a:tr>
              <a:tr h="191145"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charset="0"/>
                        </a:rPr>
                        <a:t>2</a:t>
                      </a:r>
                      <a:endParaRPr kumimoji="0" lang="ru-RU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72000" marR="36000" marT="26991" marB="26991"/>
                </a:tc>
                <a:tc gridSpan="3"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charset="0"/>
                        </a:rPr>
                        <a:t>Бюджетная эффективность</a:t>
                      </a:r>
                      <a:endParaRPr kumimoji="0" lang="ru-RU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72000" marR="36000" marT="26991" marB="26991"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b="0" dirty="0"/>
                    </a:p>
                  </a:txBody>
                  <a:tcPr marL="91443" marR="144004" marT="45714" marB="45714"/>
                </a:tc>
                <a:tc hMerge="1">
                  <a:txBody>
                    <a:bodyPr/>
                    <a:lstStyle/>
                    <a:p>
                      <a:pPr algn="r"/>
                      <a:endParaRPr lang="ru-RU" sz="1800" b="1" dirty="0"/>
                    </a:p>
                  </a:txBody>
                  <a:tcPr marL="91443" marR="108000" marT="45714" marB="45714"/>
                </a:tc>
              </a:tr>
              <a:tr h="191145">
                <a:tc>
                  <a:txBody>
                    <a:bodyPr/>
                    <a:lstStyle/>
                    <a:p>
                      <a:pPr algn="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2.1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Участие бюджетных источников в проекте</a:t>
                      </a:r>
                      <a:endParaRPr kumimoji="0" lang="ru-RU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Млн. руб.</a:t>
                      </a: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ct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</a:tr>
              <a:tr h="191145">
                <a:tc>
                  <a:txBody>
                    <a:bodyPr/>
                    <a:lstStyle/>
                    <a:p>
                      <a:pPr algn="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2.2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Налоги в консолидированный бюджет области </a:t>
                      </a:r>
                      <a:endParaRPr kumimoji="0" lang="ru-RU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Руб.</a:t>
                      </a: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</a:tr>
              <a:tr h="191145"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2.3</a:t>
                      </a:r>
                      <a:endParaRPr kumimoji="0" lang="ru-RU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Налог с 1 работника в консолидированный бюджет области </a:t>
                      </a: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Млн. руб.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</a:tr>
              <a:tr h="191145"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2.4</a:t>
                      </a:r>
                      <a:endParaRPr kumimoji="0" lang="ru-RU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Срок окупаемости бюджетных инвестиций</a:t>
                      </a:r>
                      <a:endParaRPr kumimoji="0" lang="ru-RU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Лет</a:t>
                      </a: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</a:tr>
              <a:tr h="191145"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endParaRPr kumimoji="0" lang="ru-RU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Снижение возможного ущерба</a:t>
                      </a:r>
                      <a:endParaRPr kumimoji="0" lang="ru-RU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Млн. руб.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</a:tr>
              <a:tr h="191145"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2.6</a:t>
                      </a:r>
                      <a:endParaRPr kumimoji="0" lang="ru-RU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Экономия бюджетных средств</a:t>
                      </a:r>
                      <a:endParaRPr kumimoji="0" lang="ru-RU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Млн. руб.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1" marB="26991"/>
                </a:tc>
              </a:tr>
              <a:tr h="191151"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72000" marR="36000" marT="26994" marB="26994"/>
                </a:tc>
                <a:tc gridSpan="3"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Экономическая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эффективность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>
                        <a:latin typeface="+mn-lt"/>
                      </a:endParaRPr>
                    </a:p>
                  </a:txBody>
                  <a:tcPr marL="72000" marR="36000" marT="36009" marB="36009"/>
                </a:tc>
                <a:tc hMerge="1">
                  <a:txBody>
                    <a:bodyPr/>
                    <a:lstStyle/>
                    <a:p>
                      <a:pPr algn="r"/>
                      <a:endParaRPr lang="ru-RU" sz="1600" b="1" dirty="0">
                        <a:latin typeface="+mn-lt"/>
                      </a:endParaRPr>
                    </a:p>
                  </a:txBody>
                  <a:tcPr marL="72000" marR="36000" marT="36009" marB="36009"/>
                </a:tc>
              </a:tr>
              <a:tr h="191151"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3.1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Годовой объем выручки *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Млн. руб.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</a:tr>
              <a:tr h="191151"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3.2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Годовой объем прибыли*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Млн. руб.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</a:tr>
              <a:tr h="191151"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3.3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Рентабельность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%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</a:tr>
              <a:tr h="191151"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3.4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Срок окупаемости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проекта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Лет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</a:tr>
              <a:tr h="191172"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3.5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Объем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инвестиций в основной капитал в рамках проекта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7005" marB="2700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Млн. руб.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7005" marB="27005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</a:tr>
              <a:tr h="191172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charset="0"/>
                        </a:rPr>
                        <a:t>3.6</a:t>
                      </a: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charset="0"/>
                        </a:rPr>
                        <a:t>Объем инвестиций, осваиваемых на территории области</a:t>
                      </a:r>
                      <a:endParaRPr kumimoji="0" lang="ru-RU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72000" marR="36000" marT="27005" marB="2700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Млн. руб.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7005" marB="27005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</a:tr>
              <a:tr h="191151"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charset="0"/>
                        </a:rPr>
                        <a:t>3.7</a:t>
                      </a:r>
                      <a:endParaRPr kumimoji="0" lang="ru-RU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9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charset="0"/>
                        </a:rPr>
                        <a:t>Иные показатели</a:t>
                      </a:r>
                      <a:endParaRPr kumimoji="0" lang="ru-RU" sz="900" b="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endParaRPr lang="ru-RU" sz="9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36000" marT="26994" marB="26994"/>
                </a:tc>
                <a:tc>
                  <a:txBody>
                    <a:bodyPr/>
                    <a:lstStyle/>
                    <a:p>
                      <a:pPr algn="r"/>
                      <a:endParaRPr lang="ru-RU" sz="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36000" marT="26994" marB="26994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5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68746517"/>
              </p:ext>
            </p:extLst>
          </p:nvPr>
        </p:nvGraphicFramePr>
        <p:xfrm>
          <a:off x="251520" y="483518"/>
          <a:ext cx="8675703" cy="4511436"/>
        </p:xfrm>
        <a:graphic>
          <a:graphicData uri="http://schemas.openxmlformats.org/drawingml/2006/table">
            <a:tbl>
              <a:tblPr/>
              <a:tblGrid>
                <a:gridCol w="373168"/>
                <a:gridCol w="2341706"/>
                <a:gridCol w="3880153"/>
                <a:gridCol w="2080676"/>
              </a:tblGrid>
              <a:tr h="3200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Должность и основное место работы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Выполняемые в проекте работы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Евсеева Алла Александровна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главы администрации Новооскольского городского округа по социальной политике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Куратор проекта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Нехаев Юрий Николаевич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Начальник управления образования администрации Новооскольского городского округа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Руководитель проекта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Генрих Ирина Валерьевна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Ведущий консультант отдела сопровождения образовательного процесса МКУ «Центр сопровождения образования» 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Администратор проекта,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член  рабочей группы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Шусть Инна Николаевна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начальника - начальник отдела дошкольного и дополнительного образования управления образования администрации Новооскольского городского округа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Оператор мониторинга,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член рабочей группы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Нехаев Юрий Николаевич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Начальник управления образования администрации Новооскольского городского округа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Член рабочей группы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Лакомова Марина Борисовна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начальника управления образования администрации Новооскольского городского округа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Член рабочей группы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Шаталова Людмила Вячеславовна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Главный специалист управления образования администрации Новооскольского городского округа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Член рабочей группы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75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Галушко  Сергей Анатольевич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Главный специалист управления образования администрации Новооскольского городского округа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Член рабочей группы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75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Белова Галина Анатольевна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начальника - начальник отдела общего образования управления образования администрации Новооскольского городского округа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Член рабочей группы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80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директор общеобразовательных организаций Новооскольского городского округа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Директора общеобразовательной  организации</a:t>
                      </a: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Члены рабочей группы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34308" marB="343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987824" y="123478"/>
            <a:ext cx="2601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/>
            <a:r>
              <a:rPr lang="ru-RU" b="1" cap="all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Команда проекта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9833" y="357504"/>
            <a:ext cx="3866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/>
            <a:r>
              <a:rPr lang="ru-RU" sz="2400" cap="all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Контактные данные: 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9" y="2787774"/>
            <a:ext cx="65527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Руководители проекта: Нехаев Юрий Николаевич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тел.:8(47233)4-50-90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mail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uo@edunoskol.ru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Администратор проекта: Генрих Ирина Валерьевна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тел.: 8(47233)4-59-09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mail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irinagenrikh@rambler.ru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7504" y="771550"/>
            <a:ext cx="903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Указ Президента РФ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07 мая 2018 года №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204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 национальных целях и стратегических задачах развития Российской Федерации на период до 2024 года»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gray">
          <a:xfrm>
            <a:off x="1403648" y="188640"/>
            <a:ext cx="6207919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Введение в предметную область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(описание ситуации «как есть»)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619672" y="1347614"/>
            <a:ext cx="5904656" cy="1008112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Национальный проект «Образование»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Федеральный проект  «Успех каждого ребёнка»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 задачи, результата: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79512" y="2571750"/>
            <a:ext cx="4392488" cy="237626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1.55. Не менее, чем 70% обучающихся организаций, осуществляющих образовательную деятельность по дополнительным общеобразовательным программам, вовлечены в различные формы сопровождения, наставничества и шефства </a:t>
            </a:r>
          </a:p>
        </p:txBody>
      </p:sp>
      <p:sp>
        <p:nvSpPr>
          <p:cNvPr id="8" name="Овал 7"/>
          <p:cNvSpPr/>
          <p:nvPr/>
        </p:nvSpPr>
        <p:spPr>
          <a:xfrm>
            <a:off x="4716016" y="2571750"/>
            <a:ext cx="4320480" cy="244827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1.6. Разработана методология сопровождения, наставничества и шефства для обучающихся организаций, осуществляющих образовательную деятельность по дополнительным общеобразовательным программам, в том числе с применением лучших практик обмена опытом между обучающимися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gray">
          <a:xfrm>
            <a:off x="1403648" y="123478"/>
            <a:ext cx="6207919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Введение в предметную область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(описание ситуации «как есть»)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699542"/>
            <a:ext cx="849694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§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67544" y="915566"/>
            <a:ext cx="8280920" cy="288032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отсутствует система практики наставничества и шефства для обучающихся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67544" y="1419622"/>
            <a:ext cx="8352928" cy="432048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отсутствует система работы по обеспечению  развития интеллектуальных и творческих способностей обучающихся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467544" y="1995686"/>
            <a:ext cx="8352928" cy="504056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низкий охват обучающихся, осваивающих дополнительные общеразвивающие программы в форме индивидуальных учебных планов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467544" y="3147814"/>
            <a:ext cx="8352928" cy="288032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отсутствует сопровождение обучающихся с девиантным поведением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67544" y="3579862"/>
            <a:ext cx="8352928" cy="288032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поддержка обучающихся, находящихся в сложной жизненной ситуации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539552" y="4011910"/>
            <a:ext cx="8352928" cy="288032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отсутствует закрепление класса шествующего над младшим классом</a:t>
            </a: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467544" y="2643758"/>
            <a:ext cx="8352928" cy="36004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отсутствует наставничество над социально незащищенными обучающими (дети, находящиеся под опекой, дети-сироты)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467544" y="4443958"/>
            <a:ext cx="8352928" cy="432048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отсутствует организация внеурочного взаимодействия обучающихся старшей и младшей школы (совместные мероприятия, походы, классные часы)</a:t>
            </a:r>
            <a:endParaRPr lang="ru-RU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6330"/>
            <a:ext cx="8686800" cy="30228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cs typeface="Arial" pitchFamily="34" charset="0"/>
              </a:rPr>
              <a:t>Цель и результат проекта</a:t>
            </a:r>
            <a:endParaRPr lang="ru-RU" sz="2200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643938" y="4821238"/>
            <a:ext cx="347662" cy="215900"/>
          </a:xfrm>
          <a:ln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algn="ctr">
              <a:defRPr/>
            </a:pPr>
            <a:fld id="{7B625A2B-DBE7-4CFB-AC06-22D86B6A0050}" type="slidenum">
              <a:rPr lang="ru-RU" altLang="ru-RU" b="1">
                <a:solidFill>
                  <a:srgbClr val="23263C"/>
                </a:solidFill>
              </a:rPr>
              <a:pPr algn="ctr">
                <a:defRPr/>
              </a:pPr>
              <a:t>4</a:t>
            </a:fld>
            <a:endParaRPr lang="ru-RU" altLang="ru-RU" b="1">
              <a:solidFill>
                <a:srgbClr val="23263C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394130"/>
              </p:ext>
            </p:extLst>
          </p:nvPr>
        </p:nvGraphicFramePr>
        <p:xfrm>
          <a:off x="71438" y="500063"/>
          <a:ext cx="9001189" cy="4277912"/>
        </p:xfrm>
        <a:graphic>
          <a:graphicData uri="http://schemas.openxmlformats.org/drawingml/2006/table">
            <a:tbl>
              <a:tblPr/>
              <a:tblGrid>
                <a:gridCol w="1214414">
                  <a:extLst>
                    <a:ext uri="{9D8B030D-6E8A-4147-A177-3AD203B41FA5}"/>
                  </a:extLst>
                </a:gridCol>
                <a:gridCol w="4006228">
                  <a:extLst>
                    <a:ext uri="{9D8B030D-6E8A-4147-A177-3AD203B41FA5}"/>
                  </a:extLst>
                </a:gridCol>
                <a:gridCol w="1008112">
                  <a:extLst>
                    <a:ext uri="{9D8B030D-6E8A-4147-A177-3AD203B41FA5}"/>
                  </a:extLst>
                </a:gridCol>
                <a:gridCol w="1368152">
                  <a:extLst>
                    <a:ext uri="{9D8B030D-6E8A-4147-A177-3AD203B41FA5}"/>
                  </a:extLst>
                </a:gridCol>
                <a:gridCol w="1404283"/>
              </a:tblGrid>
              <a:tr h="3858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проекта: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30 ноября 2021 года увеличить долю обучающихся общеобразовательных организаций Новооскольского городского округа,  вовлечённых в не менее чем 3  формы  наставничества и шефства, до 70% от общего количества обучающихся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600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 достижения цели: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Разработка и внедрение  эффективной системы наставничества и шефства  </a:t>
                      </a: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образовательный процесс обще</a:t>
                      </a:r>
                      <a:r>
                        <a:rPr lang="ru-RU" alt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образовательных организаций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Новооскольского городского округа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95249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проекта: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Результат: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Базовое значение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Период, год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15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(нарастающим итогом)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0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менее 70% обучающихся  общеобразовательных организаций Новооскольского городского округа  вовлечены в не менее чем 3  формы  наставничества и шефства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tabLst>
                          <a:tab pos="269875" algn="l"/>
                        </a:tabLst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95249">
                <a:tc rowSpan="7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Требования к результату проекта: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Требования к результату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Базовое значение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Период, год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84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788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Разработано Положение о наставничестве и шефстве для внедрения не менее, чем в 100% общеобразовательных организациях Новооскольского городского округа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8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Разработаны и внедрены критерии успешности класса, шефствующего над  младшими школьниками  в 100% ОО (не менее 5  критериев)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1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Созданы научные общества в не менее, чем в 100% общеобразовательных организациях Новооскольского городского округа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1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Times New Roman" pitchFamily="18" charset="0"/>
                      </a:endParaRP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 и проведен конкурс на лучшую эмблему, девиз   среди  классов , шефствующих над младшими классами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1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Организовано внеурочное взаимодействия обучающихся старшей и младшей школы (совместные мероприятия, походы, классные часы)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571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 и результат проекта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643938" y="4821238"/>
            <a:ext cx="347662" cy="215900"/>
          </a:xfrm>
          <a:ln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algn="ctr">
              <a:defRPr/>
            </a:pPr>
            <a:fld id="{9E435AF0-21E8-4F5C-8774-3294696841B1}" type="slidenum">
              <a:rPr lang="ru-RU" altLang="ru-RU" b="1">
                <a:solidFill>
                  <a:srgbClr val="23263C"/>
                </a:solidFill>
              </a:rPr>
              <a:pPr algn="ctr">
                <a:defRPr/>
              </a:pPr>
              <a:t>5</a:t>
            </a:fld>
            <a:endParaRPr lang="ru-RU" altLang="ru-RU" b="1">
              <a:solidFill>
                <a:srgbClr val="23263C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0941452"/>
              </p:ext>
            </p:extLst>
          </p:nvPr>
        </p:nvGraphicFramePr>
        <p:xfrm>
          <a:off x="142843" y="593723"/>
          <a:ext cx="8858313" cy="4373243"/>
        </p:xfrm>
        <a:graphic>
          <a:graphicData uri="http://schemas.openxmlformats.org/drawingml/2006/table">
            <a:tbl>
              <a:tblPr/>
              <a:tblGrid>
                <a:gridCol w="1150519">
                  <a:extLst>
                    <a:ext uri="{9D8B030D-6E8A-4147-A177-3AD203B41FA5}"/>
                  </a:extLst>
                </a:gridCol>
                <a:gridCol w="4939583">
                  <a:extLst>
                    <a:ext uri="{9D8B030D-6E8A-4147-A177-3AD203B41FA5}"/>
                  </a:extLst>
                </a:gridCol>
                <a:gridCol w="692060">
                  <a:extLst>
                    <a:ext uri="{9D8B030D-6E8A-4147-A177-3AD203B41FA5}"/>
                  </a:extLst>
                </a:gridCol>
                <a:gridCol w="1031371">
                  <a:extLst>
                    <a:ext uri="{9D8B030D-6E8A-4147-A177-3AD203B41FA5}"/>
                  </a:extLst>
                </a:gridCol>
                <a:gridCol w="1044780"/>
              </a:tblGrid>
              <a:tr h="215696">
                <a:tc rowSpan="1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Требования к результату проекта: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Требования к результату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Базовое значение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Период, год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  <a:cs typeface="Times New Roman" pitchFamily="18" charset="0"/>
                      </a:endParaRP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22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156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 участие в региональном форуме научных обществ обучающихся </a:t>
                      </a:r>
                    </a:p>
                  </a:txBody>
                  <a:tcPr marL="35700" marR="35700" marT="4673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6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закрепления старшего класса шествующим над младшим класс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700" marR="35700" marT="4673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Разработаны не менее 3 дополнительные общеразвивающие программы с использованием методологии наставничества и шефства</a:t>
                      </a:r>
                    </a:p>
                  </a:txBody>
                  <a:tcPr marL="35700" marR="35700" marT="4673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 участия в проектной  смене победителей, призеров, участников конкурса научно технологических проектов «Большие вызовы»</a:t>
                      </a:r>
                    </a:p>
                  </a:txBody>
                  <a:tcPr marL="35700" marR="35700" marT="4673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Организовано и проведено обучение  старшеклассников профильных отрядов в  «Школе вожатых»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Организованы и проведены муниципальные семинары для педагогических работников (не мене 1)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Организованы и проведены индивидуальные консультации для обучающихся и родителей  (не мене 21)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Организовано и проведено не мене 1 тренинга в 21 общеобразовательной организации по вопросу наставничества и шефства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3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Организованы и проведены химический, физический, математический турниры  обучающихся в научных ученических обществ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36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  <a:cs typeface="Times New Roman" pitchFamily="18" charset="0"/>
                      </a:endParaRP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 мониторинг эффективности реализации проекта 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100% общеобразовательных организациях Новооскольского городского округа</a:t>
                      </a:r>
                      <a:endParaRPr kumimoji="0" lang="ru-RU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3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Пользователи результатом:</a:t>
                      </a:r>
                    </a:p>
                  </a:txBody>
                  <a:tcPr marL="35700" marR="35700" marT="467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anose="05020102010507070707" pitchFamily="18" charset="2"/>
                        <a:defRPr>
                          <a:solidFill>
                            <a:schemeClr val="tx2"/>
                          </a:solidFill>
                          <a:latin typeface="Franklin Gothic Book" panose="020B05030201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Обучающиеся, педагоги, родители образовательных организаций Новооскольского городского округа </a:t>
                      </a: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  <a:cs typeface="Times New Roman" pitchFamily="18" charset="0"/>
                      </a:endParaRPr>
                    </a:p>
                  </a:txBody>
                  <a:tcPr marL="35700" marR="35700" marT="467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www.o-detstve.ru/assets/images/forteachers/School/process/179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11510"/>
            <a:ext cx="2585591" cy="172372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987574"/>
            <a:ext cx="849694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Наставничество в школе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Наставничество «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УЧЕНИК-УЧЕНИК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взаимодействие учеников,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старший ученик, обладающий организаторскими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лидерскими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качествами,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победитель олимпиад, возможный участник всероссийских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детских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организаций (волонтёр), оказывает позитивное влияние на наставляемого ученика.</a:t>
            </a: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Наставляемые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делятся на две категории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95536" y="2931790"/>
            <a:ext cx="3528392" cy="1944216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категория. Пассивный ученик</a:t>
            </a:r>
            <a:r>
              <a:rPr lang="ru-RU" sz="1400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 дезориентированный демонстрирующий неудовлетворительные результаты в обучении или проблемы с поведением, не принимающий участия в жизни школы, отстраненный от коллектива.</a:t>
            </a:r>
          </a:p>
          <a:p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Ролевая модель «успевающий»- «неуспевающий».</a:t>
            </a:r>
            <a:endParaRPr lang="ru-RU" sz="1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4932040" y="2931790"/>
            <a:ext cx="3528392" cy="1944216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2-я категория Активный ученик.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Ученик, увлеченный определенным предметом, с высокими потребностями в образовании, нуждающийся в проф. поддержке или обмене мнениями для реализации собственных проектов.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Ролевые модели: </a:t>
            </a:r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«лидер»- «пассивный», либо «равный»-«равному».</a:t>
            </a:r>
            <a:endParaRPr lang="ru-RU" sz="1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gray">
          <a:xfrm>
            <a:off x="1403648" y="123478"/>
            <a:ext cx="6207919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Введение в предметную область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(описание ситуации «как будет»)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mir-s3-cdn-cf.behance.net/projects/max_808/87d17369433505.Y3JvcCwxMzY3LDEwNzAsMTYs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139702"/>
            <a:ext cx="2055639" cy="160787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771551"/>
            <a:ext cx="856895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Задачами наставничества УЧЕНИК-УЧЕНИК являются: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раскрытие лидерских качеств наставляемого,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улучшение результатов учебы, а также творческих и спортивных результатов.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помощь в адаптации к новым условиям, в случае если ученик новичок и перевёлся из другой школы.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формирование благоприятной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психоэмоциональной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среды среди учеников.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рост посещаемости творческих кружков;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числа школьников, состоящих на учете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полиции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психоневрологических диспансерах;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снижение числа жалоб от родителей и педагогов,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связанных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конфликтами внутри коллектива обучающихся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Обучающиеся - наставляемые подросткового возраста получат стимул к культурному, интеллектуальному, физическому развитию.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Взаимодействие наставника и наставляемого происходит во внеурочные часы, но возможна интеграция и в процесс обучения, в случае совместной работы над какими-либо проектами, совместной подготовки к олимпиаде или проведение совместных конкурсов. Возможно создание клубов по интересам.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gray">
          <a:xfrm>
            <a:off x="1403648" y="123478"/>
            <a:ext cx="6207919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Введение в предметную область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(описание ситуации «как будет»)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247804"/>
            <a:ext cx="7992888" cy="4482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66635" rIns="0" bIns="6665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Шефство в школе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Шефская работа – важная составляющая воспитательного процесса. Она направлена на духовно-нравственное развитие каждого ребенка и формирование гражданского сознания. Шефство над младшими школьниками позволяет укрепить институт наставничества и формировать дружескую среду во всем школьном коллективе.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Цель шефской работы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- оказание помощи ученикам младшего возраста, мотивация учащихся на внеклассную работу, реализация интеллектуальных и творческих способностей детей.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При достижении цели решаются следующие 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воспитательные задачи: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- духовно-нравственное развитие школьников;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- воспитание чувства гражданственности и патриотизма;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- формирование чувства ответственности;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вовлечение детей в процесс активной деятельности;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- стимулирование и создание ситуации успеха;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- организованное проведение свободного времени;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создание атмосферы толерантности в детском коллективе.</a:t>
            </a:r>
          </a:p>
          <a:p>
            <a:pPr lvl="0" algn="just" eaLnBrk="0" hangingPunct="0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организация внеурочного взаимодействия учащихся средней и младшей школы;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http://vds.school-inf.ru/pluginfile.php/48474/course/section/8865/%D0%B7%D0%B0%D1%81%D1%82%D0%B0%D0%B2%D0%BA%D0%B0%20%D0%BC%D1%83%D0%BB%D1%8C%D1%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715766"/>
            <a:ext cx="2304256" cy="17251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gray">
          <a:xfrm>
            <a:off x="1403648" y="123478"/>
            <a:ext cx="6207919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Введение в предметную область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(описание ситуации «как будет»)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107504" y="771550"/>
            <a:ext cx="3240360" cy="4032448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defTabSz="711200">
              <a:lnSpc>
                <a:spcPct val="90000"/>
              </a:lnSpc>
              <a:spcAft>
                <a:spcPct val="3500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Успешная социализация:</a:t>
            </a:r>
          </a:p>
          <a:p>
            <a:pPr lvl="0" algn="just" defTabSz="711200">
              <a:lnSpc>
                <a:spcPct val="90000"/>
              </a:lnSpc>
              <a:spcAft>
                <a:spcPct val="35000"/>
              </a:spcAft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наставничество над социально незащищенными обучающимися (дети, находящиеся под опекой, дети-сироты)</a:t>
            </a:r>
          </a:p>
          <a:p>
            <a:pPr lvl="0" algn="just" defTabSz="711200">
              <a:lnSpc>
                <a:spcPct val="90000"/>
              </a:lnSpc>
              <a:spcAft>
                <a:spcPct val="35000"/>
              </a:spcAft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сопровождение обучающихся с девиантным поведением</a:t>
            </a:r>
          </a:p>
          <a:p>
            <a:pPr lvl="0" algn="just" defTabSz="711200">
              <a:lnSpc>
                <a:spcPct val="90000"/>
              </a:lnSpc>
              <a:spcAft>
                <a:spcPct val="35000"/>
              </a:spcAft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поддержка обучающегося, находящегося в сложной жизненной ситуации</a:t>
            </a:r>
          </a:p>
          <a:p>
            <a:pPr lvl="0" algn="just" defTabSz="711200">
              <a:lnSpc>
                <a:spcPct val="90000"/>
              </a:lnSpc>
              <a:spcAft>
                <a:spcPct val="35000"/>
              </a:spcAft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поддержка обучающихся пришедших в новый коллектив</a:t>
            </a:r>
          </a:p>
          <a:p>
            <a:pPr algn="just" defTabSz="711200">
              <a:lnSpc>
                <a:spcPct val="90000"/>
              </a:lnSpc>
              <a:spcAft>
                <a:spcPct val="3500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работы: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семинары, групповые индивидуальные консультации, индивидуальное сопровождение</a:t>
            </a:r>
          </a:p>
          <a:p>
            <a:pPr algn="just" defTabSz="711200">
              <a:lnSpc>
                <a:spcPct val="90000"/>
              </a:lnSpc>
              <a:spcAft>
                <a:spcPct val="3500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Функции наставника: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наблюдение,  курирование, помощь в учебной деятельности, взаимодействие с психологом школы</a:t>
            </a: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3419872" y="771550"/>
            <a:ext cx="2592288" cy="1512168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Учебная мотивация:</a:t>
            </a:r>
            <a:endParaRPr lang="ru-RU" sz="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smtClean="0">
                <a:ln/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ln/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Шефство над обучающимися, показывающими низкие образовательные результаты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dirty="0" smtClean="0">
              <a:ln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Закрепление класса шефствующего над младшим классом</a:t>
            </a:r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3203848" y="2931790"/>
            <a:ext cx="2808312" cy="1800200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Внеурочное взаимодействие:</a:t>
            </a:r>
            <a:endParaRPr lang="ru-RU" sz="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организация внеурочного взаимодействия обучающихся старшей и младшей школы (совместные мероприятия, походы,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кл.часы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интерактивные игры, разрабатываемые и проводимые студентами ВУЗов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Вертикальный свиток 13"/>
          <p:cNvSpPr/>
          <p:nvPr/>
        </p:nvSpPr>
        <p:spPr>
          <a:xfrm>
            <a:off x="5867128" y="843558"/>
            <a:ext cx="3276872" cy="3888432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интеллекта: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научных обществ обучающихся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Профориентационные мероприятия, интерактивные игры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Закрепление наставника над обучающимися,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демострирующими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высокие результаты в обучении и занимающихся проектной и исследовательской деятельностью</a:t>
            </a: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работы: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научных сообществ учащихся, создание малого НОУ, закрепление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старщеклассника-наставника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младшим товарищем, занимающимся проектной и исследовательской деятельностью</a:t>
            </a:r>
          </a:p>
        </p:txBody>
      </p:sp>
    </p:spTree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31421</TotalTime>
  <Words>1948</Words>
  <Application>Microsoft Office PowerPoint</Application>
  <PresentationFormat>Экран (16:9)</PresentationFormat>
  <Paragraphs>522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Слайд 1</vt:lpstr>
      <vt:lpstr>Слайд 2</vt:lpstr>
      <vt:lpstr>Слайд 3</vt:lpstr>
      <vt:lpstr>   Цель и результат проекта</vt:lpstr>
      <vt:lpstr>Цель и результат проекта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GUP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 Гончаренко</dc:creator>
  <cp:lastModifiedBy>genrih_i</cp:lastModifiedBy>
  <cp:revision>1499</cp:revision>
  <cp:lastPrinted>2015-03-10T14:52:30Z</cp:lastPrinted>
  <dcterms:created xsi:type="dcterms:W3CDTF">2010-02-20T13:06:54Z</dcterms:created>
  <dcterms:modified xsi:type="dcterms:W3CDTF">2020-05-13T11:43:08Z</dcterms:modified>
</cp:coreProperties>
</file>