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73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63" r:id="rId13"/>
    <p:sldId id="261" r:id="rId1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DEA"/>
    <a:srgbClr val="A7D8BA"/>
    <a:srgbClr val="C7B909"/>
    <a:srgbClr val="F6E838"/>
    <a:srgbClr val="F9F07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62103-23C0-4D65-8FA8-0C6E151F21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105AD-4900-4719-93FA-0CA46EFF5001}">
      <dgm:prSet phldrT="[Текст]" custT="1"/>
      <dgm:spPr>
        <a:solidFill>
          <a:srgbClr val="25BDEA"/>
        </a:solidFill>
        <a:ln>
          <a:solidFill>
            <a:srgbClr val="25BDEA"/>
          </a:solidFill>
        </a:ln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 Black" panose="020B0A04020102020204" pitchFamily="34" charset="0"/>
            </a:rPr>
            <a:t>ОТЛИЧИТЕЛЬНАЯ ОСОБЕННОСТЬ</a:t>
          </a:r>
          <a:endParaRPr lang="ru-RU" sz="220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F88F24E-1517-4233-8E9D-E299B3A83881}" type="parTrans" cxnId="{857A49F6-3C65-49A9-99C7-6B8B27131427}">
      <dgm:prSet/>
      <dgm:spPr/>
      <dgm:t>
        <a:bodyPr/>
        <a:lstStyle/>
        <a:p>
          <a:endParaRPr lang="ru-RU"/>
        </a:p>
      </dgm:t>
    </dgm:pt>
    <dgm:pt modelId="{477AA234-9844-42F9-8BC9-546532E3931C}" type="sibTrans" cxnId="{857A49F6-3C65-49A9-99C7-6B8B27131427}">
      <dgm:prSet/>
      <dgm:spPr/>
      <dgm:t>
        <a:bodyPr/>
        <a:lstStyle/>
        <a:p>
          <a:endParaRPr lang="ru-RU"/>
        </a:p>
      </dgm:t>
    </dgm:pt>
    <dgm:pt modelId="{7670C22E-4698-4AA6-A121-0D7E3D2CC350}">
      <dgm:prSet phldrT="[Текст]" custT="1"/>
      <dgm:spPr>
        <a:noFill/>
        <a:ln>
          <a:solidFill>
            <a:srgbClr val="25BDEA"/>
          </a:solidFill>
        </a:ln>
      </dgm:spPr>
      <dgm:t>
        <a:bodyPr/>
        <a:lstStyle/>
        <a:p>
          <a:r>
            <a:rPr lang="ru-RU" sz="2200" cap="all" baseline="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Манипулирование сознанием</a:t>
          </a:r>
          <a:endParaRPr lang="ru-RU" sz="2200" cap="all" baseline="0" dirty="0">
            <a:solidFill>
              <a:schemeClr val="tx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F5196677-0C96-4F43-B818-364E043D0BD1}" type="parTrans" cxnId="{6D5413BB-25E6-435E-86A8-7324A0F1A0C1}">
      <dgm:prSet/>
      <dgm:spPr/>
      <dgm:t>
        <a:bodyPr/>
        <a:lstStyle/>
        <a:p>
          <a:endParaRPr lang="ru-RU"/>
        </a:p>
      </dgm:t>
    </dgm:pt>
    <dgm:pt modelId="{BC6D6E48-8029-4483-9979-D9C1CCBDDFDA}" type="sibTrans" cxnId="{6D5413BB-25E6-435E-86A8-7324A0F1A0C1}">
      <dgm:prSet/>
      <dgm:spPr/>
      <dgm:t>
        <a:bodyPr/>
        <a:lstStyle/>
        <a:p>
          <a:endParaRPr lang="ru-RU"/>
        </a:p>
      </dgm:t>
    </dgm:pt>
    <dgm:pt modelId="{A65C298E-DDAC-4161-AAC6-F956B3875EC2}" type="pres">
      <dgm:prSet presAssocID="{BF462103-23C0-4D65-8FA8-0C6E151F211D}" presName="Name0" presStyleCnt="0">
        <dgm:presLayoutVars>
          <dgm:dir/>
          <dgm:animLvl val="lvl"/>
          <dgm:resizeHandles val="exact"/>
        </dgm:presLayoutVars>
      </dgm:prSet>
      <dgm:spPr/>
    </dgm:pt>
    <dgm:pt modelId="{167FF2D0-E1FD-4277-83F1-55932600A1DE}" type="pres">
      <dgm:prSet presAssocID="{A6B105AD-4900-4719-93FA-0CA46EFF5001}" presName="parTxOnly" presStyleLbl="node1" presStyleIdx="0" presStyleCnt="2" custScaleX="56421" custScaleY="100000" custLinFactNeighborX="-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55E12-AF5E-4719-8279-AE97D92D316E}" type="pres">
      <dgm:prSet presAssocID="{477AA234-9844-42F9-8BC9-546532E3931C}" presName="parTxOnlySpace" presStyleCnt="0"/>
      <dgm:spPr/>
    </dgm:pt>
    <dgm:pt modelId="{25C17605-3C2D-4F03-9975-E97E082D1D8D}" type="pres">
      <dgm:prSet presAssocID="{7670C22E-4698-4AA6-A121-0D7E3D2CC350}" presName="parTxOnly" presStyleLbl="node1" presStyleIdx="1" presStyleCnt="2" custScaleX="63072" custScaleY="99078" custLinFactNeighborX="18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DF899C-6CB1-4A44-84FD-2DC563DF8693}" type="presOf" srcId="{7670C22E-4698-4AA6-A121-0D7E3D2CC350}" destId="{25C17605-3C2D-4F03-9975-E97E082D1D8D}" srcOrd="0" destOrd="0" presId="urn:microsoft.com/office/officeart/2005/8/layout/chevron1"/>
    <dgm:cxn modelId="{F8B93D6B-C7E3-435E-9FF9-9B49F2CAC772}" type="presOf" srcId="{A6B105AD-4900-4719-93FA-0CA46EFF5001}" destId="{167FF2D0-E1FD-4277-83F1-55932600A1DE}" srcOrd="0" destOrd="0" presId="urn:microsoft.com/office/officeart/2005/8/layout/chevron1"/>
    <dgm:cxn modelId="{6D5413BB-25E6-435E-86A8-7324A0F1A0C1}" srcId="{BF462103-23C0-4D65-8FA8-0C6E151F211D}" destId="{7670C22E-4698-4AA6-A121-0D7E3D2CC350}" srcOrd="1" destOrd="0" parTransId="{F5196677-0C96-4F43-B818-364E043D0BD1}" sibTransId="{BC6D6E48-8029-4483-9979-D9C1CCBDDFDA}"/>
    <dgm:cxn modelId="{857A49F6-3C65-49A9-99C7-6B8B27131427}" srcId="{BF462103-23C0-4D65-8FA8-0C6E151F211D}" destId="{A6B105AD-4900-4719-93FA-0CA46EFF5001}" srcOrd="0" destOrd="0" parTransId="{8F88F24E-1517-4233-8E9D-E299B3A83881}" sibTransId="{477AA234-9844-42F9-8BC9-546532E3931C}"/>
    <dgm:cxn modelId="{F3E18F59-4185-43B2-9908-CEA82FF3086B}" type="presOf" srcId="{BF462103-23C0-4D65-8FA8-0C6E151F211D}" destId="{A65C298E-DDAC-4161-AAC6-F956B3875EC2}" srcOrd="0" destOrd="0" presId="urn:microsoft.com/office/officeart/2005/8/layout/chevron1"/>
    <dgm:cxn modelId="{A7053A5B-42D1-4115-A4CE-E697D1D4A05E}" type="presParOf" srcId="{A65C298E-DDAC-4161-AAC6-F956B3875EC2}" destId="{167FF2D0-E1FD-4277-83F1-55932600A1DE}" srcOrd="0" destOrd="0" presId="urn:microsoft.com/office/officeart/2005/8/layout/chevron1"/>
    <dgm:cxn modelId="{E579FC74-17E5-4F47-95E7-062C44BF2E55}" type="presParOf" srcId="{A65C298E-DDAC-4161-AAC6-F956B3875EC2}" destId="{9BE55E12-AF5E-4719-8279-AE97D92D316E}" srcOrd="1" destOrd="0" presId="urn:microsoft.com/office/officeart/2005/8/layout/chevron1"/>
    <dgm:cxn modelId="{C6EF8364-78B7-42C7-8703-63807F0C6225}" type="presParOf" srcId="{A65C298E-DDAC-4161-AAC6-F956B3875EC2}" destId="{25C17605-3C2D-4F03-9975-E97E082D1D8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74F9D-64CF-44BB-A728-A6AA50DDC6BE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62964785-2882-4B76-9405-0C8D9A2D3DF9}">
      <dgm:prSet phldrT="[Текст]"/>
      <dgm:spPr>
        <a:solidFill>
          <a:srgbClr val="F9F074"/>
        </a:solidFill>
      </dgm:spPr>
      <dgm:t>
        <a:bodyPr/>
        <a:lstStyle/>
        <a:p>
          <a:r>
            <a:rPr lang="ru-RU" dirty="0" smtClean="0"/>
            <a:t>Группы широкого тематического охвата</a:t>
          </a:r>
          <a:endParaRPr lang="ru-RU" dirty="0"/>
        </a:p>
      </dgm:t>
    </dgm:pt>
    <dgm:pt modelId="{531A65A9-9586-4B95-82CB-CB1AEA80C214}" type="parTrans" cxnId="{6F0C1668-A271-4696-AE3C-F24D9558DDF1}">
      <dgm:prSet/>
      <dgm:spPr/>
      <dgm:t>
        <a:bodyPr/>
        <a:lstStyle/>
        <a:p>
          <a:endParaRPr lang="ru-RU"/>
        </a:p>
      </dgm:t>
    </dgm:pt>
    <dgm:pt modelId="{540E2F2F-A875-4B66-819B-E30C13B7E6E9}" type="sibTrans" cxnId="{6F0C1668-A271-4696-AE3C-F24D9558DDF1}">
      <dgm:prSet/>
      <dgm:spPr/>
      <dgm:t>
        <a:bodyPr/>
        <a:lstStyle/>
        <a:p>
          <a:endParaRPr lang="ru-RU"/>
        </a:p>
      </dgm:t>
    </dgm:pt>
    <dgm:pt modelId="{BEC32E81-D4FC-4A93-B30F-36EDB224D0C7}">
      <dgm:prSet phldrT="[Текст]"/>
      <dgm:spPr>
        <a:solidFill>
          <a:srgbClr val="F6E838"/>
        </a:solidFill>
      </dgm:spPr>
      <dgm:t>
        <a:bodyPr/>
        <a:lstStyle/>
        <a:p>
          <a:r>
            <a:rPr lang="ru-RU" dirty="0" smtClean="0"/>
            <a:t>Группы более узкой тематики</a:t>
          </a:r>
          <a:endParaRPr lang="ru-RU" dirty="0"/>
        </a:p>
      </dgm:t>
    </dgm:pt>
    <dgm:pt modelId="{F6AAB230-393E-4842-9018-0CE3AF7B70DB}" type="parTrans" cxnId="{C9F81758-738B-480D-A123-CB4C2DA65122}">
      <dgm:prSet/>
      <dgm:spPr/>
      <dgm:t>
        <a:bodyPr/>
        <a:lstStyle/>
        <a:p>
          <a:endParaRPr lang="ru-RU"/>
        </a:p>
      </dgm:t>
    </dgm:pt>
    <dgm:pt modelId="{B680F252-AADA-44D5-9B35-6F65956415A1}" type="sibTrans" cxnId="{C9F81758-738B-480D-A123-CB4C2DA65122}">
      <dgm:prSet/>
      <dgm:spPr/>
      <dgm:t>
        <a:bodyPr/>
        <a:lstStyle/>
        <a:p>
          <a:endParaRPr lang="ru-RU"/>
        </a:p>
      </dgm:t>
    </dgm:pt>
    <dgm:pt modelId="{35EEDEB1-51C4-45C6-8623-8F13480029E4}">
      <dgm:prSet phldrT="[Текст]"/>
      <dgm:spPr>
        <a:solidFill>
          <a:srgbClr val="C7B909"/>
        </a:solidFill>
      </dgm:spPr>
      <dgm:t>
        <a:bodyPr/>
        <a:lstStyle/>
        <a:p>
          <a:r>
            <a:rPr lang="ru-RU" dirty="0" smtClean="0"/>
            <a:t>Частные группы</a:t>
          </a:r>
          <a:endParaRPr lang="ru-RU" dirty="0"/>
        </a:p>
      </dgm:t>
    </dgm:pt>
    <dgm:pt modelId="{9492E48E-9056-4855-82B8-E87F20D0B075}" type="parTrans" cxnId="{CA5E55CA-6780-47D5-B6CC-C88D516F4B40}">
      <dgm:prSet/>
      <dgm:spPr/>
      <dgm:t>
        <a:bodyPr/>
        <a:lstStyle/>
        <a:p>
          <a:endParaRPr lang="ru-RU"/>
        </a:p>
      </dgm:t>
    </dgm:pt>
    <dgm:pt modelId="{1CF01E49-456D-4744-A953-E56F1FF40D5B}" type="sibTrans" cxnId="{CA5E55CA-6780-47D5-B6CC-C88D516F4B40}">
      <dgm:prSet/>
      <dgm:spPr/>
      <dgm:t>
        <a:bodyPr/>
        <a:lstStyle/>
        <a:p>
          <a:endParaRPr lang="ru-RU"/>
        </a:p>
      </dgm:t>
    </dgm:pt>
    <dgm:pt modelId="{49B4148F-BC16-4903-891D-E0A807B989CC}">
      <dgm:prSet phldrT="[Текст]"/>
      <dgm:spPr/>
      <dgm:t>
        <a:bodyPr/>
        <a:lstStyle/>
        <a:p>
          <a:r>
            <a:rPr lang="ru-RU" dirty="0" smtClean="0"/>
            <a:t>Приватное общение</a:t>
          </a:r>
          <a:endParaRPr lang="ru-RU" dirty="0"/>
        </a:p>
      </dgm:t>
    </dgm:pt>
    <dgm:pt modelId="{5CC29B57-E4E1-42AE-86B6-F5468513B939}" type="parTrans" cxnId="{8782BDCD-EB9B-4B4F-9E7A-2BAD077FBDBC}">
      <dgm:prSet/>
      <dgm:spPr/>
      <dgm:t>
        <a:bodyPr/>
        <a:lstStyle/>
        <a:p>
          <a:endParaRPr lang="ru-RU"/>
        </a:p>
      </dgm:t>
    </dgm:pt>
    <dgm:pt modelId="{5D91E7AD-C88D-4617-9B62-7B097EEDFC3A}" type="sibTrans" cxnId="{8782BDCD-EB9B-4B4F-9E7A-2BAD077FBDBC}">
      <dgm:prSet/>
      <dgm:spPr/>
      <dgm:t>
        <a:bodyPr/>
        <a:lstStyle/>
        <a:p>
          <a:endParaRPr lang="ru-RU"/>
        </a:p>
      </dgm:t>
    </dgm:pt>
    <dgm:pt modelId="{ADCE45FE-24B1-48B4-BD24-1EEC963FF16A}">
      <dgm:prSet phldrT="[Текст]"/>
      <dgm:spPr/>
      <dgm:t>
        <a:bodyPr/>
        <a:lstStyle/>
        <a:p>
          <a:r>
            <a:rPr lang="ru-RU" b="1" dirty="0" smtClean="0"/>
            <a:t>Реальные действия</a:t>
          </a:r>
          <a:endParaRPr lang="ru-RU" b="1" dirty="0"/>
        </a:p>
      </dgm:t>
    </dgm:pt>
    <dgm:pt modelId="{514B6425-C5EB-44EF-A309-3D21A57DEAC1}" type="parTrans" cxnId="{A5553DB2-325C-4A03-93ED-AC962EB4C14F}">
      <dgm:prSet/>
      <dgm:spPr/>
      <dgm:t>
        <a:bodyPr/>
        <a:lstStyle/>
        <a:p>
          <a:endParaRPr lang="ru-RU"/>
        </a:p>
      </dgm:t>
    </dgm:pt>
    <dgm:pt modelId="{A9DE08D7-6859-4223-8788-AE43FBE891B7}" type="sibTrans" cxnId="{A5553DB2-325C-4A03-93ED-AC962EB4C14F}">
      <dgm:prSet/>
      <dgm:spPr/>
      <dgm:t>
        <a:bodyPr/>
        <a:lstStyle/>
        <a:p>
          <a:endParaRPr lang="ru-RU"/>
        </a:p>
      </dgm:t>
    </dgm:pt>
    <dgm:pt modelId="{640073EF-4215-46F4-8844-F494A7AC7CDF}" type="pres">
      <dgm:prSet presAssocID="{73C74F9D-64CF-44BB-A728-A6AA50DDC6BE}" presName="Name0" presStyleCnt="0">
        <dgm:presLayoutVars>
          <dgm:dir/>
          <dgm:animLvl val="lvl"/>
          <dgm:resizeHandles val="exact"/>
        </dgm:presLayoutVars>
      </dgm:prSet>
      <dgm:spPr/>
    </dgm:pt>
    <dgm:pt modelId="{70AEEC68-CC51-4968-B93D-C1EFC6A5EC81}" type="pres">
      <dgm:prSet presAssocID="{62964785-2882-4B76-9405-0C8D9A2D3DF9}" presName="Name8" presStyleCnt="0"/>
      <dgm:spPr/>
    </dgm:pt>
    <dgm:pt modelId="{03A487B4-BEDF-4DBD-A0BE-4FB0BB5867D3}" type="pres">
      <dgm:prSet presAssocID="{62964785-2882-4B76-9405-0C8D9A2D3DF9}" presName="level" presStyleLbl="node1" presStyleIdx="0" presStyleCnt="5">
        <dgm:presLayoutVars>
          <dgm:chMax val="1"/>
          <dgm:bulletEnabled val="1"/>
        </dgm:presLayoutVars>
      </dgm:prSet>
      <dgm:spPr/>
    </dgm:pt>
    <dgm:pt modelId="{E7E9D8BA-B5F6-462F-BA2E-129A6588CB54}" type="pres">
      <dgm:prSet presAssocID="{62964785-2882-4B76-9405-0C8D9A2D3DF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073D4E-B154-433E-9640-F9FE1D82EDD3}" type="pres">
      <dgm:prSet presAssocID="{BEC32E81-D4FC-4A93-B30F-36EDB224D0C7}" presName="Name8" presStyleCnt="0"/>
      <dgm:spPr/>
    </dgm:pt>
    <dgm:pt modelId="{CD567336-4614-4B0A-9D10-6B3EE476811E}" type="pres">
      <dgm:prSet presAssocID="{BEC32E81-D4FC-4A93-B30F-36EDB224D0C7}" presName="level" presStyleLbl="node1" presStyleIdx="1" presStyleCnt="5">
        <dgm:presLayoutVars>
          <dgm:chMax val="1"/>
          <dgm:bulletEnabled val="1"/>
        </dgm:presLayoutVars>
      </dgm:prSet>
      <dgm:spPr/>
    </dgm:pt>
    <dgm:pt modelId="{03E25E86-E25C-4D11-A1EE-D6EC52AA52FB}" type="pres">
      <dgm:prSet presAssocID="{BEC32E81-D4FC-4A93-B30F-36EDB224D0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675CC9-371D-4674-9D3F-4B2F7F28B875}" type="pres">
      <dgm:prSet presAssocID="{35EEDEB1-51C4-45C6-8623-8F13480029E4}" presName="Name8" presStyleCnt="0"/>
      <dgm:spPr/>
    </dgm:pt>
    <dgm:pt modelId="{17458F11-4AF4-41F9-AE5C-C1A4DD39E5DE}" type="pres">
      <dgm:prSet presAssocID="{35EEDEB1-51C4-45C6-8623-8F13480029E4}" presName="level" presStyleLbl="node1" presStyleIdx="2" presStyleCnt="5">
        <dgm:presLayoutVars>
          <dgm:chMax val="1"/>
          <dgm:bulletEnabled val="1"/>
        </dgm:presLayoutVars>
      </dgm:prSet>
      <dgm:spPr/>
    </dgm:pt>
    <dgm:pt modelId="{5869073F-97A1-4781-9C4E-9C308AD546D7}" type="pres">
      <dgm:prSet presAssocID="{35EEDEB1-51C4-45C6-8623-8F13480029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8C1721-1CF9-4F68-95E8-B1AC5435D6C5}" type="pres">
      <dgm:prSet presAssocID="{49B4148F-BC16-4903-891D-E0A807B989CC}" presName="Name8" presStyleCnt="0"/>
      <dgm:spPr/>
    </dgm:pt>
    <dgm:pt modelId="{4A336FC8-D08C-489D-AD30-EB062D4B19EE}" type="pres">
      <dgm:prSet presAssocID="{49B4148F-BC16-4903-891D-E0A807B989CC}" presName="level" presStyleLbl="node1" presStyleIdx="3" presStyleCnt="5">
        <dgm:presLayoutVars>
          <dgm:chMax val="1"/>
          <dgm:bulletEnabled val="1"/>
        </dgm:presLayoutVars>
      </dgm:prSet>
      <dgm:spPr/>
    </dgm:pt>
    <dgm:pt modelId="{1899A5EF-6FBB-4004-A13D-E835174AE136}" type="pres">
      <dgm:prSet presAssocID="{49B4148F-BC16-4903-891D-E0A807B989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84023D-4CB6-43DC-8C8B-CC960BFB0801}" type="pres">
      <dgm:prSet presAssocID="{ADCE45FE-24B1-48B4-BD24-1EEC963FF16A}" presName="Name8" presStyleCnt="0"/>
      <dgm:spPr/>
    </dgm:pt>
    <dgm:pt modelId="{B7E0127B-2BEE-4F68-8042-45FFD8D506B0}" type="pres">
      <dgm:prSet presAssocID="{ADCE45FE-24B1-48B4-BD24-1EEC963FF16A}" presName="level" presStyleLbl="node1" presStyleIdx="4" presStyleCnt="5">
        <dgm:presLayoutVars>
          <dgm:chMax val="1"/>
          <dgm:bulletEnabled val="1"/>
        </dgm:presLayoutVars>
      </dgm:prSet>
      <dgm:spPr/>
    </dgm:pt>
    <dgm:pt modelId="{8C3D018F-8473-4459-92CA-B72986BF0722}" type="pres">
      <dgm:prSet presAssocID="{ADCE45FE-24B1-48B4-BD24-1EEC963FF16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0CB7E52-212E-4399-96A2-627795F991AF}" type="presOf" srcId="{35EEDEB1-51C4-45C6-8623-8F13480029E4}" destId="{5869073F-97A1-4781-9C4E-9C308AD546D7}" srcOrd="1" destOrd="0" presId="urn:microsoft.com/office/officeart/2005/8/layout/pyramid3"/>
    <dgm:cxn modelId="{CB879994-3C35-40F0-8054-91F2A8D7DD65}" type="presOf" srcId="{BEC32E81-D4FC-4A93-B30F-36EDB224D0C7}" destId="{03E25E86-E25C-4D11-A1EE-D6EC52AA52FB}" srcOrd="1" destOrd="0" presId="urn:microsoft.com/office/officeart/2005/8/layout/pyramid3"/>
    <dgm:cxn modelId="{B0A670CE-100B-4E71-8C3B-8C138DE902B3}" type="presOf" srcId="{BEC32E81-D4FC-4A93-B30F-36EDB224D0C7}" destId="{CD567336-4614-4B0A-9D10-6B3EE476811E}" srcOrd="0" destOrd="0" presId="urn:microsoft.com/office/officeart/2005/8/layout/pyramid3"/>
    <dgm:cxn modelId="{4D64607A-C884-441C-9556-4BC7FB36CEEF}" type="presOf" srcId="{ADCE45FE-24B1-48B4-BD24-1EEC963FF16A}" destId="{B7E0127B-2BEE-4F68-8042-45FFD8D506B0}" srcOrd="0" destOrd="0" presId="urn:microsoft.com/office/officeart/2005/8/layout/pyramid3"/>
    <dgm:cxn modelId="{7EE571CD-E193-4A71-85AC-E139C6CD5787}" type="presOf" srcId="{73C74F9D-64CF-44BB-A728-A6AA50DDC6BE}" destId="{640073EF-4215-46F4-8844-F494A7AC7CDF}" srcOrd="0" destOrd="0" presId="urn:microsoft.com/office/officeart/2005/8/layout/pyramid3"/>
    <dgm:cxn modelId="{A5553DB2-325C-4A03-93ED-AC962EB4C14F}" srcId="{73C74F9D-64CF-44BB-A728-A6AA50DDC6BE}" destId="{ADCE45FE-24B1-48B4-BD24-1EEC963FF16A}" srcOrd="4" destOrd="0" parTransId="{514B6425-C5EB-44EF-A309-3D21A57DEAC1}" sibTransId="{A9DE08D7-6859-4223-8788-AE43FBE891B7}"/>
    <dgm:cxn modelId="{C9F81758-738B-480D-A123-CB4C2DA65122}" srcId="{73C74F9D-64CF-44BB-A728-A6AA50DDC6BE}" destId="{BEC32E81-D4FC-4A93-B30F-36EDB224D0C7}" srcOrd="1" destOrd="0" parTransId="{F6AAB230-393E-4842-9018-0CE3AF7B70DB}" sibTransId="{B680F252-AADA-44D5-9B35-6F65956415A1}"/>
    <dgm:cxn modelId="{89EED75A-668E-4121-832F-305B96907543}" type="presOf" srcId="{ADCE45FE-24B1-48B4-BD24-1EEC963FF16A}" destId="{8C3D018F-8473-4459-92CA-B72986BF0722}" srcOrd="1" destOrd="0" presId="urn:microsoft.com/office/officeart/2005/8/layout/pyramid3"/>
    <dgm:cxn modelId="{D59B5DE4-C56B-48B9-9463-EAC5E6B48912}" type="presOf" srcId="{35EEDEB1-51C4-45C6-8623-8F13480029E4}" destId="{17458F11-4AF4-41F9-AE5C-C1A4DD39E5DE}" srcOrd="0" destOrd="0" presId="urn:microsoft.com/office/officeart/2005/8/layout/pyramid3"/>
    <dgm:cxn modelId="{CBCA92C7-1A57-4463-9D4F-3BDFCC1F6551}" type="presOf" srcId="{62964785-2882-4B76-9405-0C8D9A2D3DF9}" destId="{03A487B4-BEDF-4DBD-A0BE-4FB0BB5867D3}" srcOrd="0" destOrd="0" presId="urn:microsoft.com/office/officeart/2005/8/layout/pyramid3"/>
    <dgm:cxn modelId="{6F0C1668-A271-4696-AE3C-F24D9558DDF1}" srcId="{73C74F9D-64CF-44BB-A728-A6AA50DDC6BE}" destId="{62964785-2882-4B76-9405-0C8D9A2D3DF9}" srcOrd="0" destOrd="0" parTransId="{531A65A9-9586-4B95-82CB-CB1AEA80C214}" sibTransId="{540E2F2F-A875-4B66-819B-E30C13B7E6E9}"/>
    <dgm:cxn modelId="{4613155B-9311-424B-B620-A4D327401AEA}" type="presOf" srcId="{62964785-2882-4B76-9405-0C8D9A2D3DF9}" destId="{E7E9D8BA-B5F6-462F-BA2E-129A6588CB54}" srcOrd="1" destOrd="0" presId="urn:microsoft.com/office/officeart/2005/8/layout/pyramid3"/>
    <dgm:cxn modelId="{EAC2F577-7DD3-4F03-ABA1-CC4320107BC9}" type="presOf" srcId="{49B4148F-BC16-4903-891D-E0A807B989CC}" destId="{4A336FC8-D08C-489D-AD30-EB062D4B19EE}" srcOrd="0" destOrd="0" presId="urn:microsoft.com/office/officeart/2005/8/layout/pyramid3"/>
    <dgm:cxn modelId="{CA5E55CA-6780-47D5-B6CC-C88D516F4B40}" srcId="{73C74F9D-64CF-44BB-A728-A6AA50DDC6BE}" destId="{35EEDEB1-51C4-45C6-8623-8F13480029E4}" srcOrd="2" destOrd="0" parTransId="{9492E48E-9056-4855-82B8-E87F20D0B075}" sibTransId="{1CF01E49-456D-4744-A953-E56F1FF40D5B}"/>
    <dgm:cxn modelId="{1BE57B66-2CBD-4D70-911D-1DD51798E049}" type="presOf" srcId="{49B4148F-BC16-4903-891D-E0A807B989CC}" destId="{1899A5EF-6FBB-4004-A13D-E835174AE136}" srcOrd="1" destOrd="0" presId="urn:microsoft.com/office/officeart/2005/8/layout/pyramid3"/>
    <dgm:cxn modelId="{8782BDCD-EB9B-4B4F-9E7A-2BAD077FBDBC}" srcId="{73C74F9D-64CF-44BB-A728-A6AA50DDC6BE}" destId="{49B4148F-BC16-4903-891D-E0A807B989CC}" srcOrd="3" destOrd="0" parTransId="{5CC29B57-E4E1-42AE-86B6-F5468513B939}" sibTransId="{5D91E7AD-C88D-4617-9B62-7B097EEDFC3A}"/>
    <dgm:cxn modelId="{05A8B97E-602C-4C72-BFEE-643667CB216E}" type="presParOf" srcId="{640073EF-4215-46F4-8844-F494A7AC7CDF}" destId="{70AEEC68-CC51-4968-B93D-C1EFC6A5EC81}" srcOrd="0" destOrd="0" presId="urn:microsoft.com/office/officeart/2005/8/layout/pyramid3"/>
    <dgm:cxn modelId="{D5D52906-692D-4AB0-9CE1-130209442123}" type="presParOf" srcId="{70AEEC68-CC51-4968-B93D-C1EFC6A5EC81}" destId="{03A487B4-BEDF-4DBD-A0BE-4FB0BB5867D3}" srcOrd="0" destOrd="0" presId="urn:microsoft.com/office/officeart/2005/8/layout/pyramid3"/>
    <dgm:cxn modelId="{15357030-670D-4A78-AB4A-D096F512FB1B}" type="presParOf" srcId="{70AEEC68-CC51-4968-B93D-C1EFC6A5EC81}" destId="{E7E9D8BA-B5F6-462F-BA2E-129A6588CB54}" srcOrd="1" destOrd="0" presId="urn:microsoft.com/office/officeart/2005/8/layout/pyramid3"/>
    <dgm:cxn modelId="{5A3D608B-78D6-4C93-B6FB-6DE70AFA1CDD}" type="presParOf" srcId="{640073EF-4215-46F4-8844-F494A7AC7CDF}" destId="{2A073D4E-B154-433E-9640-F9FE1D82EDD3}" srcOrd="1" destOrd="0" presId="urn:microsoft.com/office/officeart/2005/8/layout/pyramid3"/>
    <dgm:cxn modelId="{F243C6F7-1460-42B3-9FF8-91AE2D844155}" type="presParOf" srcId="{2A073D4E-B154-433E-9640-F9FE1D82EDD3}" destId="{CD567336-4614-4B0A-9D10-6B3EE476811E}" srcOrd="0" destOrd="0" presId="urn:microsoft.com/office/officeart/2005/8/layout/pyramid3"/>
    <dgm:cxn modelId="{AAD2B4CF-FCE4-4060-B279-F85A937BC063}" type="presParOf" srcId="{2A073D4E-B154-433E-9640-F9FE1D82EDD3}" destId="{03E25E86-E25C-4D11-A1EE-D6EC52AA52FB}" srcOrd="1" destOrd="0" presId="urn:microsoft.com/office/officeart/2005/8/layout/pyramid3"/>
    <dgm:cxn modelId="{EEA57F9C-E7D9-4478-ACF0-D0F2C49AAF3B}" type="presParOf" srcId="{640073EF-4215-46F4-8844-F494A7AC7CDF}" destId="{CF675CC9-371D-4674-9D3F-4B2F7F28B875}" srcOrd="2" destOrd="0" presId="urn:microsoft.com/office/officeart/2005/8/layout/pyramid3"/>
    <dgm:cxn modelId="{A6ABD4EA-D0B5-4C96-B1CB-3C49D59FD8C1}" type="presParOf" srcId="{CF675CC9-371D-4674-9D3F-4B2F7F28B875}" destId="{17458F11-4AF4-41F9-AE5C-C1A4DD39E5DE}" srcOrd="0" destOrd="0" presId="urn:microsoft.com/office/officeart/2005/8/layout/pyramid3"/>
    <dgm:cxn modelId="{AD490DD1-C861-4737-AF6B-AC17AD922BFF}" type="presParOf" srcId="{CF675CC9-371D-4674-9D3F-4B2F7F28B875}" destId="{5869073F-97A1-4781-9C4E-9C308AD546D7}" srcOrd="1" destOrd="0" presId="urn:microsoft.com/office/officeart/2005/8/layout/pyramid3"/>
    <dgm:cxn modelId="{A7568AD9-82C4-45B9-BAC0-7A60AC479AB1}" type="presParOf" srcId="{640073EF-4215-46F4-8844-F494A7AC7CDF}" destId="{698C1721-1CF9-4F68-95E8-B1AC5435D6C5}" srcOrd="3" destOrd="0" presId="urn:microsoft.com/office/officeart/2005/8/layout/pyramid3"/>
    <dgm:cxn modelId="{F4A41ED9-42AB-478C-93C8-BD6F100584D8}" type="presParOf" srcId="{698C1721-1CF9-4F68-95E8-B1AC5435D6C5}" destId="{4A336FC8-D08C-489D-AD30-EB062D4B19EE}" srcOrd="0" destOrd="0" presId="urn:microsoft.com/office/officeart/2005/8/layout/pyramid3"/>
    <dgm:cxn modelId="{52D6032E-954D-4F1D-BEBF-6FDE5E0B3ABF}" type="presParOf" srcId="{698C1721-1CF9-4F68-95E8-B1AC5435D6C5}" destId="{1899A5EF-6FBB-4004-A13D-E835174AE136}" srcOrd="1" destOrd="0" presId="urn:microsoft.com/office/officeart/2005/8/layout/pyramid3"/>
    <dgm:cxn modelId="{E1A84096-58DB-4E72-A7C3-146C203E4306}" type="presParOf" srcId="{640073EF-4215-46F4-8844-F494A7AC7CDF}" destId="{8884023D-4CB6-43DC-8C8B-CC960BFB0801}" srcOrd="4" destOrd="0" presId="urn:microsoft.com/office/officeart/2005/8/layout/pyramid3"/>
    <dgm:cxn modelId="{A95AFC6C-FFFE-4ED4-B771-79670E4E2087}" type="presParOf" srcId="{8884023D-4CB6-43DC-8C8B-CC960BFB0801}" destId="{B7E0127B-2BEE-4F68-8042-45FFD8D506B0}" srcOrd="0" destOrd="0" presId="urn:microsoft.com/office/officeart/2005/8/layout/pyramid3"/>
    <dgm:cxn modelId="{AAF34FA6-C52B-452B-9F1D-8F93FF29AB34}" type="presParOf" srcId="{8884023D-4CB6-43DC-8C8B-CC960BFB0801}" destId="{8C3D018F-8473-4459-92CA-B72986BF072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FF2D0-E1FD-4277-83F1-55932600A1DE}">
      <dsp:nvSpPr>
        <dsp:cNvPr id="0" name=""/>
        <dsp:cNvSpPr/>
      </dsp:nvSpPr>
      <dsp:spPr>
        <a:xfrm>
          <a:off x="0" y="0"/>
          <a:ext cx="4451087" cy="720000"/>
        </a:xfrm>
        <a:prstGeom prst="chevron">
          <a:avLst/>
        </a:prstGeom>
        <a:solidFill>
          <a:srgbClr val="25BDEA"/>
        </a:solidFill>
        <a:ln w="12700" cap="flat" cmpd="sng" algn="ctr">
          <a:solidFill>
            <a:srgbClr val="25BD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ОТЛИЧИТЕЛЬНАЯ ОСОБЕННОСТЬ</a:t>
          </a:r>
          <a:endParaRPr lang="ru-RU" sz="22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360000" y="0"/>
        <a:ext cx="3731087" cy="720000"/>
      </dsp:txXfrm>
    </dsp:sp>
    <dsp:sp modelId="{25C17605-3C2D-4F03-9975-E97E082D1D8D}">
      <dsp:nvSpPr>
        <dsp:cNvPr id="0" name=""/>
        <dsp:cNvSpPr/>
      </dsp:nvSpPr>
      <dsp:spPr>
        <a:xfrm>
          <a:off x="3664210" y="3319"/>
          <a:ext cx="4975789" cy="713361"/>
        </a:xfrm>
        <a:prstGeom prst="chevron">
          <a:avLst/>
        </a:prstGeom>
        <a:noFill/>
        <a:ln w="12700" cap="flat" cmpd="sng" algn="ctr">
          <a:solidFill>
            <a:srgbClr val="25BDE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cap="all" baseline="0" dirty="0" smtClean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rPr>
            <a:t>Манипулирование сознанием</a:t>
          </a:r>
          <a:endParaRPr lang="ru-RU" sz="2200" kern="1200" cap="all" baseline="0" dirty="0">
            <a:solidFill>
              <a:schemeClr val="tx1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4020891" y="3319"/>
        <a:ext cx="4262428" cy="713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487B4-BEDF-4DBD-A0BE-4FB0BB5867D3}">
      <dsp:nvSpPr>
        <dsp:cNvPr id="0" name=""/>
        <dsp:cNvSpPr/>
      </dsp:nvSpPr>
      <dsp:spPr>
        <a:xfrm rot="10800000">
          <a:off x="0" y="0"/>
          <a:ext cx="5503008" cy="1083733"/>
        </a:xfrm>
        <a:prstGeom prst="trapezoid">
          <a:avLst>
            <a:gd name="adj" fmla="val 50778"/>
          </a:avLst>
        </a:prstGeom>
        <a:solidFill>
          <a:srgbClr val="F9F0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Группы широкого тематического охвата</a:t>
          </a:r>
          <a:endParaRPr lang="ru-RU" sz="1900" kern="1200" dirty="0"/>
        </a:p>
      </dsp:txBody>
      <dsp:txXfrm rot="-10800000">
        <a:off x="963026" y="0"/>
        <a:ext cx="3576955" cy="1083733"/>
      </dsp:txXfrm>
    </dsp:sp>
    <dsp:sp modelId="{CD567336-4614-4B0A-9D10-6B3EE476811E}">
      <dsp:nvSpPr>
        <dsp:cNvPr id="0" name=""/>
        <dsp:cNvSpPr/>
      </dsp:nvSpPr>
      <dsp:spPr>
        <a:xfrm rot="10800000">
          <a:off x="550300" y="1083733"/>
          <a:ext cx="4402406" cy="1083733"/>
        </a:xfrm>
        <a:prstGeom prst="trapezoid">
          <a:avLst>
            <a:gd name="adj" fmla="val 50778"/>
          </a:avLst>
        </a:prstGeom>
        <a:solidFill>
          <a:srgbClr val="F6E8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Группы более узкой тематики</a:t>
          </a:r>
          <a:endParaRPr lang="ru-RU" sz="1900" kern="1200" dirty="0"/>
        </a:p>
      </dsp:txBody>
      <dsp:txXfrm rot="-10800000">
        <a:off x="1320721" y="1083733"/>
        <a:ext cx="2861564" cy="1083733"/>
      </dsp:txXfrm>
    </dsp:sp>
    <dsp:sp modelId="{17458F11-4AF4-41F9-AE5C-C1A4DD39E5DE}">
      <dsp:nvSpPr>
        <dsp:cNvPr id="0" name=""/>
        <dsp:cNvSpPr/>
      </dsp:nvSpPr>
      <dsp:spPr>
        <a:xfrm rot="10800000">
          <a:off x="1100601" y="2167466"/>
          <a:ext cx="3301804" cy="1083733"/>
        </a:xfrm>
        <a:prstGeom prst="trapezoid">
          <a:avLst>
            <a:gd name="adj" fmla="val 50778"/>
          </a:avLst>
        </a:prstGeom>
        <a:solidFill>
          <a:srgbClr val="C7B9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Частные группы</a:t>
          </a:r>
          <a:endParaRPr lang="ru-RU" sz="1900" kern="1200" dirty="0"/>
        </a:p>
      </dsp:txBody>
      <dsp:txXfrm rot="-10800000">
        <a:off x="1678417" y="2167466"/>
        <a:ext cx="2146173" cy="1083733"/>
      </dsp:txXfrm>
    </dsp:sp>
    <dsp:sp modelId="{4A336FC8-D08C-489D-AD30-EB062D4B19EE}">
      <dsp:nvSpPr>
        <dsp:cNvPr id="0" name=""/>
        <dsp:cNvSpPr/>
      </dsp:nvSpPr>
      <dsp:spPr>
        <a:xfrm rot="10800000">
          <a:off x="1650902" y="3251200"/>
          <a:ext cx="2201203" cy="1083733"/>
        </a:xfrm>
        <a:prstGeom prst="trapezoid">
          <a:avLst>
            <a:gd name="adj" fmla="val 50778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Приватное общение</a:t>
          </a:r>
          <a:endParaRPr lang="ru-RU" sz="1900" kern="1200" dirty="0"/>
        </a:p>
      </dsp:txBody>
      <dsp:txXfrm rot="-10800000">
        <a:off x="2036112" y="3251200"/>
        <a:ext cx="1430782" cy="1083733"/>
      </dsp:txXfrm>
    </dsp:sp>
    <dsp:sp modelId="{B7E0127B-2BEE-4F68-8042-45FFD8D506B0}">
      <dsp:nvSpPr>
        <dsp:cNvPr id="0" name=""/>
        <dsp:cNvSpPr/>
      </dsp:nvSpPr>
      <dsp:spPr>
        <a:xfrm rot="10800000">
          <a:off x="2201203" y="4334933"/>
          <a:ext cx="1100601" cy="1083733"/>
        </a:xfrm>
        <a:prstGeom prst="trapezoid">
          <a:avLst>
            <a:gd name="adj" fmla="val 50778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Реальные действия</a:t>
          </a:r>
          <a:endParaRPr lang="ru-RU" sz="1900" b="1" kern="1200" dirty="0"/>
        </a:p>
      </dsp:txBody>
      <dsp:txXfrm rot="-10800000">
        <a:off x="2201203" y="4334933"/>
        <a:ext cx="1100601" cy="1083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83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8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9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0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4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1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95FF-7569-4471-B466-8D97046615CE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42F9-E1C6-4644-8872-34128C7356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4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676" y="1065160"/>
            <a:ext cx="10725150" cy="2540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36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Профилактика </a:t>
            </a:r>
            <a:r>
              <a:rPr lang="ru-RU" sz="36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интернет-угроз</a:t>
            </a:r>
            <a:r>
              <a:rPr lang="ru-RU" sz="36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36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в молодежной онлайн среде</a:t>
            </a:r>
            <a:endParaRPr lang="ru-RU" sz="36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972300" y="5206591"/>
            <a:ext cx="5147125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Ламанова Екатерина Владимировна,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оценки качества образования муниципального казенного учреждения 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1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сопровождения образования»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90550" y="257417"/>
            <a:ext cx="11725276" cy="879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УЧРЕЖДЕНИЕ </a:t>
            </a: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СОПРОВОЖДЕНИЯ ОБРАЗОВАНИЯ»</a:t>
            </a:r>
          </a:p>
          <a:p>
            <a:pPr lvl="0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3606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факторы риска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474" y="2066134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Недостатки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в учебно-воспитательной работе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образовательных учреждений 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организаций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561975" y="1199416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81025" y="213212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4" y="1274098"/>
            <a:ext cx="1093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Деформация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семейных отношений;</a:t>
            </a:r>
            <a:endParaRPr lang="ru-RU" b="0" i="0" dirty="0" smtClean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581024" y="304874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3474" y="3009135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Н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арушение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конструктивного взаимодействия подростков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молодёжи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с социальной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средой и, в связи с этим, появление первичных форм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576259" y="3981454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3474" y="3924252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Д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езадаптации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девиации, отсутствие у несовершеннолетних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твёрдых нравственных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взглядов и убеждений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4" name="Шеврон 13"/>
          <p:cNvSpPr/>
          <p:nvPr/>
        </p:nvSpPr>
        <p:spPr>
          <a:xfrm>
            <a:off x="583952" y="4871682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6402" y="4665011"/>
            <a:ext cx="11058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П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еренос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общественно-организаторской и коммуникативной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активности подростков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в сферу свободного общения, которое носит поисковый характер,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что увеличивает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неформальный, стихийно возникающий,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неорганизованный асоциальный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характер деятельности и отношений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9" name="Шеврон 18"/>
          <p:cNvSpPr/>
          <p:nvPr/>
        </p:nvSpPr>
        <p:spPr>
          <a:xfrm>
            <a:off x="579187" y="5804391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6402" y="5747191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П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остепенное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отчуждение несовершеннолетних от первичных социально полезных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групп (семьи, класса, студенческой группы и др.).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46" y="119957"/>
            <a:ext cx="3578469" cy="321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0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Личностные особенности 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474" y="1987006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рудности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формирования жизненных ориентиров и ценностей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561975" y="1199416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81025" y="191231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4" y="1265306"/>
            <a:ext cx="1093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Повышенная внушаемость;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3474" y="2692615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П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ереживание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собственной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неуспешности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3474" y="3405507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Т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рудности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самопонимания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отсутствие адекватной самооценки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6402" y="4093508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О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тсутствие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позитивных жизненных целей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36402" y="5536178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Н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еустойчивость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эмоциональной сферы и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др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Шеврон 21"/>
          <p:cNvSpPr/>
          <p:nvPr/>
        </p:nvSpPr>
        <p:spPr>
          <a:xfrm>
            <a:off x="573701" y="2617899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Шеврон 22"/>
          <p:cNvSpPr/>
          <p:nvPr/>
        </p:nvSpPr>
        <p:spPr>
          <a:xfrm>
            <a:off x="592751" y="3330798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Шеврон 23"/>
          <p:cNvSpPr/>
          <p:nvPr/>
        </p:nvSpPr>
        <p:spPr>
          <a:xfrm>
            <a:off x="564904" y="4033464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583954" y="4746363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Шеврон 25"/>
          <p:cNvSpPr/>
          <p:nvPr/>
        </p:nvSpPr>
        <p:spPr>
          <a:xfrm>
            <a:off x="576630" y="5451947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39333" y="4818137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О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тсутствие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умений взаимодействовать с окружающими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;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3" r="27591"/>
          <a:stretch/>
        </p:blipFill>
        <p:spPr bwMode="auto">
          <a:xfrm>
            <a:off x="8818683" y="962025"/>
            <a:ext cx="2736679" cy="512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Поведенческие </a:t>
            </a: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паттерны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2175" y="924678"/>
            <a:ext cx="6096000" cy="6848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душе каждого ребенка невидимые струны. Если тронуть их умелой рукой, они красиво зазвучат</a:t>
            </a:r>
            <a:r>
              <a:rPr lang="ru-RU" sz="14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1050" i="1" dirty="0" err="1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В.А.Сухомлинский</a:t>
            </a:r>
            <a:endParaRPr lang="ru-RU" sz="1050" i="1" dirty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474" y="2628843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Выраженная симпатия подростков к антигероям, </a:t>
            </a:r>
            <a:r>
              <a:rPr lang="ru-RU" dirty="0" err="1" smtClean="0">
                <a:solidFill>
                  <a:srgbClr val="1A1A1A"/>
                </a:solidFill>
                <a:latin typeface="YS Text"/>
              </a:rPr>
              <a:t>антидвижениям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всему,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что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можно назвать «темной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стороной»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561975" y="176212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81025" y="2694834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4" y="1696134"/>
            <a:ext cx="10934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Обесценивание подростками норм морали и ключевых 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человеческих ценностей</a:t>
            </a:r>
            <a:endParaRPr lang="ru-RU" b="0" i="0" dirty="0" smtClean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581024" y="3611454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3474" y="3677348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Стремление подростков к разрушению на всех уровнях</a:t>
            </a:r>
          </a:p>
        </p:txBody>
      </p:sp>
      <p:sp>
        <p:nvSpPr>
          <p:cNvPr id="17" name="Шеврон 16"/>
          <p:cNvSpPr/>
          <p:nvPr/>
        </p:nvSpPr>
        <p:spPr>
          <a:xfrm>
            <a:off x="576259" y="4544163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3474" y="4610054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Склонность подростков действовать по шаблону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91" y="3603939"/>
            <a:ext cx="4124278" cy="27508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МЕРОПРИЯТИЯ ПО ПРОФИЛАКТИКЕ</a:t>
            </a:r>
            <a:endParaRPr lang="ru-RU" sz="3200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3474" y="816905"/>
            <a:ext cx="10762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YS Text"/>
              </a:rPr>
              <a:t>Проведение </a:t>
            </a:r>
            <a:r>
              <a:rPr lang="ru-RU" sz="1400" dirty="0">
                <a:latin typeface="YS Text"/>
              </a:rPr>
              <a:t>с несовершеннолетними мероприятий, направленных на </a:t>
            </a:r>
            <a:r>
              <a:rPr lang="ru-RU" sz="1400" dirty="0" smtClean="0">
                <a:latin typeface="YS Text"/>
              </a:rPr>
              <a:t>профилактику </a:t>
            </a:r>
            <a:r>
              <a:rPr lang="ru-RU" sz="1400" dirty="0">
                <a:latin typeface="YS Text"/>
              </a:rPr>
              <a:t>интернет-зависимости, асоциальных идеологических </a:t>
            </a:r>
            <a:r>
              <a:rPr lang="ru-RU" sz="1400" dirty="0" smtClean="0">
                <a:latin typeface="YS Text"/>
              </a:rPr>
              <a:t>установок</a:t>
            </a:r>
            <a:r>
              <a:rPr lang="ru-RU" sz="1400" dirty="0">
                <a:latin typeface="YS Text"/>
              </a:rPr>
              <a:t>, суицидального поведения, коррекцию </a:t>
            </a:r>
            <a:r>
              <a:rPr lang="ru-RU" sz="1400" dirty="0" smtClean="0">
                <a:latin typeface="YS Text"/>
              </a:rPr>
              <a:t>эмоционально-волевой </a:t>
            </a:r>
            <a:r>
              <a:rPr lang="ru-RU" sz="1400" dirty="0">
                <a:latin typeface="YS Text"/>
              </a:rPr>
              <a:t>и </a:t>
            </a:r>
            <a:r>
              <a:rPr lang="ru-RU" sz="1400" dirty="0" smtClean="0">
                <a:latin typeface="YS Text"/>
              </a:rPr>
              <a:t>морально-нравственной </a:t>
            </a:r>
            <a:r>
              <a:rPr lang="ru-RU" sz="1400" dirty="0">
                <a:latin typeface="YS Text"/>
              </a:rPr>
              <a:t>сфер, нарушение </a:t>
            </a:r>
            <a:r>
              <a:rPr lang="ru-RU" sz="1400" dirty="0" smtClean="0">
                <a:latin typeface="YS Text"/>
              </a:rPr>
              <a:t>детско-родительских </a:t>
            </a:r>
            <a:r>
              <a:rPr lang="ru-RU" sz="1400" dirty="0">
                <a:latin typeface="YS Text"/>
              </a:rPr>
              <a:t>отношений</a:t>
            </a:r>
            <a:r>
              <a:rPr lang="ru-RU" sz="1400" dirty="0" smtClean="0">
                <a:latin typeface="YS Text"/>
              </a:rPr>
              <a:t>;</a:t>
            </a: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>
                <a:latin typeface="YS Text"/>
              </a:rPr>
              <a:t>С</a:t>
            </a:r>
            <a:r>
              <a:rPr lang="ru-RU" sz="1400" dirty="0" smtClean="0">
                <a:latin typeface="YS Text"/>
              </a:rPr>
              <a:t>оздание </a:t>
            </a:r>
            <a:r>
              <a:rPr lang="ru-RU" sz="1400" dirty="0">
                <a:latin typeface="YS Text"/>
              </a:rPr>
              <a:t>в качестве альтернативы психосоциальному запросу, </a:t>
            </a:r>
            <a:r>
              <a:rPr lang="ru-RU" sz="1400" dirty="0" smtClean="0">
                <a:latin typeface="YS Text"/>
              </a:rPr>
              <a:t>которому </a:t>
            </a:r>
            <a:r>
              <a:rPr lang="ru-RU" sz="1400" dirty="0">
                <a:latin typeface="YS Text"/>
              </a:rPr>
              <a:t>отвечают субкультуры деструктивной направленности </a:t>
            </a:r>
            <a:r>
              <a:rPr lang="ru-RU" sz="1400" dirty="0" smtClean="0">
                <a:latin typeface="YS Text"/>
              </a:rPr>
              <a:t>детских </a:t>
            </a:r>
            <a:r>
              <a:rPr lang="ru-RU" sz="1400" dirty="0">
                <a:latin typeface="YS Text"/>
              </a:rPr>
              <a:t>и молодежных объединений, пропагандирующих социальные </a:t>
            </a:r>
            <a:r>
              <a:rPr lang="ru-RU" sz="1400" dirty="0" smtClean="0">
                <a:latin typeface="YS Text"/>
              </a:rPr>
              <a:t>ценности</a:t>
            </a:r>
            <a:r>
              <a:rPr lang="ru-RU" sz="1400" dirty="0">
                <a:latin typeface="YS Text"/>
              </a:rPr>
              <a:t>, законопослушное поведение, здоровый образ жизни для </a:t>
            </a:r>
            <a:r>
              <a:rPr lang="ru-RU" sz="1400" dirty="0" smtClean="0">
                <a:latin typeface="YS Text"/>
              </a:rPr>
              <a:t>формирование </a:t>
            </a:r>
            <a:r>
              <a:rPr lang="ru-RU" sz="1400" dirty="0">
                <a:latin typeface="YS Text"/>
              </a:rPr>
              <a:t>структур со своим уставом, иерархией, </a:t>
            </a:r>
            <a:r>
              <a:rPr lang="ru-RU" sz="1400" dirty="0" smtClean="0">
                <a:latin typeface="YS Text"/>
              </a:rPr>
              <a:t>символикой;</a:t>
            </a: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>
                <a:latin typeface="YS Text"/>
              </a:rPr>
              <a:t>С</a:t>
            </a:r>
            <a:r>
              <a:rPr lang="ru-RU" sz="1400" dirty="0" smtClean="0">
                <a:latin typeface="YS Text"/>
              </a:rPr>
              <a:t>оздание </a:t>
            </a:r>
            <a:r>
              <a:rPr lang="ru-RU" sz="1400" dirty="0">
                <a:latin typeface="YS Text"/>
              </a:rPr>
              <a:t>положительных </a:t>
            </a:r>
            <a:r>
              <a:rPr lang="ru-RU" sz="1400" dirty="0" err="1">
                <a:latin typeface="YS Text"/>
              </a:rPr>
              <a:t>контентов</a:t>
            </a:r>
            <a:r>
              <a:rPr lang="ru-RU" sz="1400" dirty="0">
                <a:latin typeface="YS Text"/>
              </a:rPr>
              <a:t> для детей и подростков в </a:t>
            </a:r>
            <a:r>
              <a:rPr lang="ru-RU" sz="1400" dirty="0" smtClean="0">
                <a:latin typeface="YS Text"/>
              </a:rPr>
              <a:t>интернет-пространстве</a:t>
            </a:r>
            <a:r>
              <a:rPr lang="ru-RU" sz="1400" dirty="0">
                <a:latin typeface="YS Text"/>
              </a:rPr>
              <a:t>, являющихся альтернативой </a:t>
            </a:r>
            <a:r>
              <a:rPr lang="ru-RU" sz="1400" dirty="0" err="1">
                <a:latin typeface="YS Text"/>
              </a:rPr>
              <a:t>контентам</a:t>
            </a:r>
            <a:r>
              <a:rPr lang="ru-RU" sz="1400" dirty="0">
                <a:latin typeface="YS Text"/>
              </a:rPr>
              <a:t> с </a:t>
            </a:r>
            <a:r>
              <a:rPr lang="ru-RU" sz="1400" dirty="0" smtClean="0">
                <a:latin typeface="YS Text"/>
              </a:rPr>
              <a:t>деструктивной направленностью;</a:t>
            </a: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400" dirty="0" smtClean="0">
              <a:latin typeface="YS Text"/>
            </a:endParaRPr>
          </a:p>
          <a:p>
            <a:pPr algn="just"/>
            <a:r>
              <a:rPr lang="ru-RU" sz="1400" dirty="0" smtClean="0">
                <a:latin typeface="YS Text"/>
              </a:rPr>
              <a:t>Изучение </a:t>
            </a:r>
            <a:r>
              <a:rPr lang="ru-RU" sz="1400" dirty="0">
                <a:latin typeface="YS Text"/>
              </a:rPr>
              <a:t>педагогами символики и признаков молодежных </a:t>
            </a:r>
            <a:r>
              <a:rPr lang="ru-RU" sz="1400" dirty="0" smtClean="0">
                <a:latin typeface="YS Text"/>
              </a:rPr>
              <a:t>субкультур, мониторинг </a:t>
            </a:r>
            <a:r>
              <a:rPr lang="ru-RU" sz="1400" dirty="0">
                <a:latin typeface="YS Text"/>
              </a:rPr>
              <a:t>страниц обучающихся в социальных сетях на наличие </a:t>
            </a:r>
            <a:r>
              <a:rPr lang="ru-RU" sz="1400" dirty="0" smtClean="0">
                <a:latin typeface="YS Text"/>
              </a:rPr>
              <a:t>материалов</a:t>
            </a:r>
            <a:r>
              <a:rPr lang="ru-RU" sz="1400" dirty="0">
                <a:latin typeface="YS Text"/>
              </a:rPr>
              <a:t>, пропагандирующих субкультуры и </a:t>
            </a:r>
            <a:r>
              <a:rPr lang="ru-RU" sz="1400" dirty="0" smtClean="0">
                <a:latin typeface="YS Text"/>
              </a:rPr>
              <a:t>деструктивное поведение;</a:t>
            </a: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>
                <a:latin typeface="YS Text"/>
              </a:rPr>
              <a:t>Увеличение доступных для значительной части несовершеннолетних культурных благ, направленных на их консолидацию и творческую реализацию в среде </a:t>
            </a:r>
            <a:r>
              <a:rPr lang="ru-RU" sz="1400" dirty="0" smtClean="0">
                <a:latin typeface="YS Text"/>
              </a:rPr>
              <a:t>сверстников. Разработка </a:t>
            </a:r>
            <a:r>
              <a:rPr lang="ru-RU" sz="1400" dirty="0">
                <a:latin typeface="YS Text"/>
              </a:rPr>
              <a:t>системы мер по формированию толерантности в </a:t>
            </a:r>
            <a:r>
              <a:rPr lang="ru-RU" sz="1400" dirty="0" smtClean="0">
                <a:latin typeface="YS Text"/>
              </a:rPr>
              <a:t>учебно-воспитательном </a:t>
            </a:r>
            <a:r>
              <a:rPr lang="ru-RU" sz="1400" dirty="0">
                <a:latin typeface="YS Text"/>
              </a:rPr>
              <a:t>процессе</a:t>
            </a:r>
            <a:r>
              <a:rPr lang="ru-RU" sz="1400" dirty="0" smtClean="0">
                <a:latin typeface="YS Text"/>
              </a:rPr>
              <a:t>;</a:t>
            </a: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>
                <a:latin typeface="YS Text"/>
              </a:rPr>
              <a:t>Р</a:t>
            </a:r>
            <a:r>
              <a:rPr lang="ru-RU" sz="1400" dirty="0" smtClean="0">
                <a:latin typeface="YS Text"/>
              </a:rPr>
              <a:t>азмещение </a:t>
            </a:r>
            <a:r>
              <a:rPr lang="ru-RU" sz="1400" dirty="0">
                <a:latin typeface="YS Text"/>
              </a:rPr>
              <a:t>в образовательных учреждениях информационных стендов </a:t>
            </a:r>
            <a:r>
              <a:rPr lang="ru-RU" sz="1400" dirty="0" smtClean="0">
                <a:latin typeface="YS Text"/>
              </a:rPr>
              <a:t>с </a:t>
            </a:r>
            <a:r>
              <a:rPr lang="ru-RU" sz="1400" dirty="0">
                <a:latin typeface="YS Text"/>
              </a:rPr>
              <a:t>указанием телефонов доверия психологических и социальных служб, </a:t>
            </a:r>
            <a:r>
              <a:rPr lang="ru-RU" sz="1400" dirty="0" smtClean="0">
                <a:latin typeface="YS Text"/>
              </a:rPr>
              <a:t>как </a:t>
            </a:r>
            <a:r>
              <a:rPr lang="ru-RU" sz="1400" dirty="0">
                <a:latin typeface="YS Text"/>
              </a:rPr>
              <a:t>для детей и так и для родителей</a:t>
            </a:r>
            <a:r>
              <a:rPr lang="ru-RU" sz="1400" dirty="0" smtClean="0">
                <a:latin typeface="YS Text"/>
              </a:rPr>
              <a:t>;</a:t>
            </a: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 smtClean="0">
                <a:latin typeface="YS Text"/>
              </a:rPr>
              <a:t>Формирование волонтерских движений, </a:t>
            </a:r>
            <a:r>
              <a:rPr lang="ru-RU" sz="1400" dirty="0">
                <a:latin typeface="YS Text"/>
              </a:rPr>
              <a:t>которые бы могли оказывать </a:t>
            </a:r>
            <a:r>
              <a:rPr lang="ru-RU" sz="1400" dirty="0" smtClean="0">
                <a:latin typeface="YS Text"/>
              </a:rPr>
              <a:t>соответствующее </a:t>
            </a:r>
            <a:r>
              <a:rPr lang="ru-RU" sz="1400" dirty="0">
                <a:latin typeface="YS Text"/>
              </a:rPr>
              <a:t>влияние на своих сверстников</a:t>
            </a:r>
            <a:r>
              <a:rPr lang="ru-RU" sz="1400" dirty="0" smtClean="0">
                <a:latin typeface="YS Text"/>
              </a:rPr>
              <a:t>;</a:t>
            </a: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endParaRPr lang="ru-RU" sz="800" dirty="0" smtClean="0">
              <a:latin typeface="YS Text"/>
            </a:endParaRPr>
          </a:p>
          <a:p>
            <a:pPr algn="just"/>
            <a:endParaRPr lang="ru-RU" sz="800" dirty="0">
              <a:latin typeface="YS Text"/>
            </a:endParaRPr>
          </a:p>
          <a:p>
            <a:pPr algn="just"/>
            <a:r>
              <a:rPr lang="ru-RU" sz="1400" dirty="0">
                <a:latin typeface="YS Text"/>
              </a:rPr>
              <a:t>Ф</a:t>
            </a:r>
            <a:r>
              <a:rPr lang="ru-RU" sz="1400" dirty="0" smtClean="0">
                <a:latin typeface="YS Text"/>
              </a:rPr>
              <a:t>ормирование </a:t>
            </a:r>
            <a:r>
              <a:rPr lang="ru-RU" sz="1400" dirty="0">
                <a:latin typeface="YS Text"/>
              </a:rPr>
              <a:t>у детей механизмов критической оценки получаемых </a:t>
            </a:r>
            <a:r>
              <a:rPr lang="ru-RU" sz="1400" dirty="0" smtClean="0">
                <a:latin typeface="YS Text"/>
              </a:rPr>
              <a:t>сведений.</a:t>
            </a:r>
            <a:endParaRPr lang="ru-RU" sz="1400" i="0" dirty="0" smtClean="0">
              <a:effectLst/>
              <a:latin typeface="YS Text"/>
            </a:endParaRPr>
          </a:p>
        </p:txBody>
      </p:sp>
      <p:sp>
        <p:nvSpPr>
          <p:cNvPr id="5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Шеврон 31"/>
          <p:cNvSpPr/>
          <p:nvPr/>
        </p:nvSpPr>
        <p:spPr>
          <a:xfrm>
            <a:off x="561975" y="944441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Шеврон 32"/>
          <p:cNvSpPr/>
          <p:nvPr/>
        </p:nvSpPr>
        <p:spPr>
          <a:xfrm>
            <a:off x="581025" y="1692512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Шеврон 33"/>
          <p:cNvSpPr/>
          <p:nvPr/>
        </p:nvSpPr>
        <p:spPr>
          <a:xfrm>
            <a:off x="581024" y="2433281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Шеврон 34"/>
          <p:cNvSpPr/>
          <p:nvPr/>
        </p:nvSpPr>
        <p:spPr>
          <a:xfrm>
            <a:off x="576259" y="3172559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врон 35"/>
          <p:cNvSpPr/>
          <p:nvPr/>
        </p:nvSpPr>
        <p:spPr>
          <a:xfrm>
            <a:off x="592748" y="3913315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врон 36"/>
          <p:cNvSpPr/>
          <p:nvPr/>
        </p:nvSpPr>
        <p:spPr>
          <a:xfrm>
            <a:off x="564907" y="4657716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583957" y="5405787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Шеврон 38"/>
          <p:cNvSpPr/>
          <p:nvPr/>
        </p:nvSpPr>
        <p:spPr>
          <a:xfrm>
            <a:off x="583956" y="6146556"/>
            <a:ext cx="447675" cy="514350"/>
          </a:xfrm>
          <a:prstGeom prst="chevron">
            <a:avLst/>
          </a:prstGeom>
          <a:solidFill>
            <a:srgbClr val="A7D8BA"/>
          </a:solidFill>
          <a:ln>
            <a:solidFill>
              <a:srgbClr val="A7D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Основные деструктивные </a:t>
            </a: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течения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1331" y="5981549"/>
            <a:ext cx="59406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порядком и безопасностью в социальных медиа не следит никто. Сейчас в РФ практически нет законов, регулирующих</a:t>
            </a:r>
          </a:p>
          <a:p>
            <a:r>
              <a:rPr lang="ru-RU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в социальных сетях.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8150" y="84326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— не только место общения, </a:t>
            </a:r>
            <a:endParaRPr lang="ru-RU" sz="1400" dirty="0" smtClean="0">
              <a:solidFill>
                <a:srgbClr val="1A1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поле активности злоумышленников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3474" y="2241995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Опасные субкультуры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(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скулшутеры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А.У.Е.,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ультрадвижение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)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561975" y="1612661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81025" y="2307986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еврон 8"/>
          <p:cNvSpPr/>
          <p:nvPr/>
        </p:nvSpPr>
        <p:spPr>
          <a:xfrm>
            <a:off x="581025" y="3003311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4" y="1546670"/>
            <a:ext cx="10934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Экстремизм, политизированные деструктивные движения </a:t>
            </a:r>
            <a:endParaRPr lang="ru-RU" dirty="0" smtClean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(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анархизм, радикальная оппозиция)</a:t>
            </a:r>
            <a:endParaRPr lang="ru-RU" b="0" i="0" dirty="0" smtClean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3474" y="2937320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Опасные игры и «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челленджи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»</a:t>
            </a: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(суицидальные сообщества, рискованное поведение)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2" name="Шеврон 11"/>
          <p:cNvSpPr/>
          <p:nvPr/>
        </p:nvSpPr>
        <p:spPr>
          <a:xfrm>
            <a:off x="581024" y="3698636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581024" y="4393961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3474" y="3632645"/>
            <a:ext cx="11058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Наркомания,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педофилия, </a:t>
            </a:r>
            <a:endParaRPr lang="ru-RU" dirty="0">
              <a:solidFill>
                <a:srgbClr val="1A1A1A"/>
              </a:solidFill>
              <a:latin typeface="YS Text"/>
            </a:endParaRPr>
          </a:p>
          <a:p>
            <a:r>
              <a:rPr lang="ru-RU" dirty="0" smtClean="0">
                <a:solidFill>
                  <a:srgbClr val="1A1A1A"/>
                </a:solidFill>
                <a:latin typeface="YS Text"/>
              </a:rPr>
              <a:t>сексуальные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извращения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33474" y="4459855"/>
            <a:ext cx="1105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1A1A1A"/>
                </a:solidFill>
                <a:latin typeface="YS Text"/>
              </a:rPr>
              <a:t>Кибербуллинг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(травля),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троллинг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r="5699"/>
          <a:stretch/>
        </p:blipFill>
        <p:spPr bwMode="auto">
          <a:xfrm>
            <a:off x="7511599" y="1977537"/>
            <a:ext cx="4067871" cy="25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66726766"/>
              </p:ext>
            </p:extLst>
          </p:nvPr>
        </p:nvGraphicFramePr>
        <p:xfrm>
          <a:off x="1529127" y="5091974"/>
          <a:ext cx="864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6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Особенности </a:t>
            </a: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распространения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9671" y="6203663"/>
            <a:ext cx="8903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Итогом распространения деструктивных идей и движений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стать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активности в объективную реальность, где те,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готов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«бороться», будут совершать те деструктивные действия,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которых 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скажут руководители</a:t>
            </a:r>
            <a:endParaRPr lang="ru-RU" sz="1200" b="0" i="1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1" y="899247"/>
            <a:ext cx="3676650" cy="64633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Группы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движения </a:t>
            </a:r>
            <a:r>
              <a:rPr lang="ru-RU" dirty="0">
                <a:latin typeface="Arial Black" panose="020B0A04020102020204" pitchFamily="34" charset="0"/>
              </a:rPr>
              <a:t>взаимосвязаны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8626" y="899247"/>
            <a:ext cx="3676650" cy="64633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Идеология,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символика </a:t>
            </a:r>
            <a:r>
              <a:rPr lang="ru-RU" dirty="0">
                <a:latin typeface="Arial Black" panose="020B0A04020102020204" pitchFamily="34" charset="0"/>
              </a:rPr>
              <a:t>и сленг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58151" y="899247"/>
            <a:ext cx="3676650" cy="64633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Игры </a:t>
            </a:r>
            <a:r>
              <a:rPr lang="ru-RU" dirty="0">
                <a:latin typeface="Arial Black" panose="020B0A04020102020204" pitchFamily="34" charset="0"/>
              </a:rPr>
              <a:t>и </a:t>
            </a:r>
            <a:r>
              <a:rPr lang="ru-RU" dirty="0" smtClean="0">
                <a:latin typeface="Arial Black" panose="020B0A04020102020204" pitchFamily="34" charset="0"/>
              </a:rPr>
              <a:t>задания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625" y="1617792"/>
            <a:ext cx="3667126" cy="4585871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Деструктивное движение всегда имеет центр – наиболее крупную группу, являющуюся создателем трендов. После закрытия </a:t>
            </a:r>
            <a:r>
              <a:rPr lang="ru-RU" sz="1200" dirty="0" err="1"/>
              <a:t>колумбайн</a:t>
            </a:r>
            <a:r>
              <a:rPr lang="ru-RU" sz="1200" dirty="0"/>
              <a:t>-групп информацию о </a:t>
            </a:r>
            <a:r>
              <a:rPr lang="ru-RU" sz="1200" dirty="0" err="1"/>
              <a:t>скулшутерах</a:t>
            </a:r>
            <a:r>
              <a:rPr lang="ru-RU" sz="1200" dirty="0"/>
              <a:t> стали публиковать крупные группы, посвященные маньякам и убийцам. Группа </a:t>
            </a:r>
            <a:r>
              <a:rPr lang="ru-RU" sz="1200" dirty="0" err="1"/>
              <a:t>колумбайнеров</a:t>
            </a:r>
            <a:r>
              <a:rPr lang="ru-RU" sz="1200" dirty="0"/>
              <a:t> NBK </a:t>
            </a:r>
            <a:r>
              <a:rPr lang="ru-RU" sz="1200" dirty="0" smtClean="0"/>
              <a:t>мутировала </a:t>
            </a:r>
            <a:r>
              <a:rPr lang="ru-RU" sz="1200" dirty="0"/>
              <a:t>в группу, посвящённую убийцам и </a:t>
            </a:r>
            <a:r>
              <a:rPr lang="ru-RU" sz="1200" dirty="0" smtClean="0"/>
              <a:t>маньякам, и </a:t>
            </a:r>
            <a:r>
              <a:rPr lang="ru-RU" sz="1200" dirty="0" err="1" smtClean="0"/>
              <a:t>тд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endParaRPr lang="ru-RU" sz="12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  <a:p>
            <a:pPr algn="just"/>
            <a:endParaRPr lang="ru-RU" sz="1600" dirty="0" smtClean="0"/>
          </a:p>
          <a:p>
            <a:pPr marL="285750" indent="-285750" algn="just">
              <a:buFontTx/>
              <a:buChar char="-"/>
            </a:pP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238626" y="1628046"/>
            <a:ext cx="3667126" cy="4585871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7675" y="1636840"/>
            <a:ext cx="3667126" cy="4585871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Для деструктивных движений характерно использование игр и заданий, в которых участники учатся выполнять сначала простые указания руководителя, а затем более сложные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5" y="3094895"/>
            <a:ext cx="3562208" cy="3049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73" t="2660" r="45297" b="71366"/>
          <a:stretch/>
        </p:blipFill>
        <p:spPr>
          <a:xfrm>
            <a:off x="4270873" y="1984969"/>
            <a:ext cx="2973166" cy="1424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328" y="2018298"/>
            <a:ext cx="1364954" cy="1357694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72" y="3542154"/>
            <a:ext cx="3065240" cy="22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6531" y="4868399"/>
            <a:ext cx="1353650" cy="13144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1535" y="2544449"/>
            <a:ext cx="3535980" cy="1447260"/>
          </a:xfrm>
          <a:prstGeom prst="rect">
            <a:avLst/>
          </a:prstGeom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430" y="4082971"/>
            <a:ext cx="3469762" cy="17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реклама и продвижение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145" y="1032361"/>
            <a:ext cx="5991225" cy="54483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3562" y="6049108"/>
            <a:ext cx="6770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05555" y="6315808"/>
            <a:ext cx="26875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79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Воронка вовлечения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4583" y="1202340"/>
            <a:ext cx="625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1A1A"/>
                </a:solidFill>
                <a:latin typeface="YS Text"/>
              </a:rPr>
              <a:t>Открытые группы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по темам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(экстремизм, самоубийства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чайлдфри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): общая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информация</a:t>
            </a:r>
            <a:endParaRPr lang="ru-RU" b="0" i="0" dirty="0" smtClean="0">
              <a:solidFill>
                <a:srgbClr val="1A1A1A"/>
              </a:solidFill>
              <a:effectLst/>
              <a:latin typeface="YS Tex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33941222"/>
              </p:ext>
            </p:extLst>
          </p:nvPr>
        </p:nvGraphicFramePr>
        <p:xfrm>
          <a:off x="6472116" y="902120"/>
          <a:ext cx="55030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H="1" flipV="1">
            <a:off x="419100" y="1984131"/>
            <a:ext cx="6544408" cy="29309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57198" y="3094893"/>
            <a:ext cx="7020000" cy="17588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442548" y="4144112"/>
            <a:ext cx="7619998" cy="17586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45480" y="5228493"/>
            <a:ext cx="8100643" cy="18695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439621" y="6286500"/>
            <a:ext cx="8676000" cy="27157"/>
          </a:xfrm>
          <a:prstGeom prst="line">
            <a:avLst/>
          </a:prstGeom>
          <a:ln>
            <a:solidFill>
              <a:srgbClr val="A5A5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76983" y="2119672"/>
            <a:ext cx="5995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1A1A"/>
                </a:solidFill>
                <a:latin typeface="YS Text"/>
              </a:rPr>
              <a:t>Группы для тех, кто «созрел».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Условия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вступления. Надо выполнять задания.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Появляется иерархия.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8709" y="3160095"/>
            <a:ext cx="59834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A1A1A"/>
                </a:solidFill>
                <a:latin typeface="YS Text"/>
              </a:rPr>
              <a:t>Группы для «своих».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Конкретное течение в теме.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Задания. Субкультура, которую надо соблюдать,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чтоб быть «своим».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9227" y="4226896"/>
            <a:ext cx="596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YS Text"/>
              </a:rPr>
              <a:t>Закрытые чаты и личные сообщения для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YS Text"/>
              </a:rPr>
              <a:t>«созревших».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Реальный статус в реальном мире.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Подготовка в действиям.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2157" y="5320073"/>
            <a:ext cx="5959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YS Text"/>
              </a:rPr>
              <a:t>Выполнение заданий в реальном мире.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Создаётся 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ощущение близости, повышается статус в группе. Даются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бонусы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33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цели вовлечения</a:t>
            </a:r>
            <a:endParaRPr lang="ru-RU" sz="3200" cap="all" dirty="0">
              <a:solidFill>
                <a:prstClr val="black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3474" y="2092510"/>
            <a:ext cx="5909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YS Text"/>
              </a:rPr>
              <a:t>Перепрошивка</a:t>
            </a:r>
            <a:r>
              <a:rPr lang="ru-RU" b="1" dirty="0">
                <a:solidFill>
                  <a:srgbClr val="FF0000"/>
                </a:solidFill>
                <a:latin typeface="YS Text"/>
              </a:rPr>
              <a:t>: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обесценивание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традиционных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ценностей, формирование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искаженных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ценностей.</a:t>
            </a:r>
          </a:p>
        </p:txBody>
      </p:sp>
      <p:sp>
        <p:nvSpPr>
          <p:cNvPr id="7" name="Шеврон 6"/>
          <p:cNvSpPr/>
          <p:nvPr/>
        </p:nvSpPr>
        <p:spPr>
          <a:xfrm>
            <a:off x="561975" y="1234586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581025" y="216729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3475" y="1036709"/>
            <a:ext cx="663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Сбор послушной аудитории: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затягивание молодёжи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 помощью «воронок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вовлечения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», дрессировка,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манипуляция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.</a:t>
            </a:r>
            <a:endParaRPr lang="ru-RU" b="0" i="0" dirty="0" smtClean="0">
              <a:solidFill>
                <a:srgbClr val="1A1A1A"/>
              </a:solidFill>
              <a:effectLst/>
              <a:latin typeface="YS Text"/>
            </a:endParaRPr>
          </a:p>
        </p:txBody>
      </p:sp>
      <p:sp>
        <p:nvSpPr>
          <p:cNvPr id="13" name="Шеврон 12"/>
          <p:cNvSpPr/>
          <p:nvPr/>
        </p:nvSpPr>
        <p:spPr>
          <a:xfrm>
            <a:off x="581024" y="3083915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33474" y="2912419"/>
            <a:ext cx="6544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Накрутка: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 создание ощущения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неблагополучия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опасности в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объективной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реальности, приучение к </a:t>
            </a: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идее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насилия.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576259" y="4016624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3474" y="3959425"/>
            <a:ext cx="6634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Подготовка к действиям: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вывод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деструктивной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активности в реальную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жизнь.</a:t>
            </a:r>
            <a:endParaRPr lang="ru-RU" dirty="0">
              <a:solidFill>
                <a:srgbClr val="1A1A1A"/>
              </a:solidFill>
              <a:latin typeface="YS Tex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59" y="979609"/>
            <a:ext cx="3914775" cy="4648200"/>
          </a:xfrm>
          <a:prstGeom prst="rect">
            <a:avLst/>
          </a:prstGeom>
        </p:spPr>
      </p:pic>
      <p:sp>
        <p:nvSpPr>
          <p:cNvPr id="14" name="Шеврон 13"/>
          <p:cNvSpPr/>
          <p:nvPr/>
        </p:nvSpPr>
        <p:spPr>
          <a:xfrm>
            <a:off x="592748" y="4950813"/>
            <a:ext cx="447675" cy="514350"/>
          </a:xfrm>
          <a:prstGeom prst="chevron">
            <a:avLst/>
          </a:prstGeom>
          <a:solidFill>
            <a:srgbClr val="25BDEA"/>
          </a:solidFill>
          <a:ln>
            <a:solidFill>
              <a:srgbClr val="25B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5198" y="4884822"/>
            <a:ext cx="6544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YS Text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YS Text"/>
              </a:rPr>
              <a:t>олитические цели: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 дестабилизация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социальной 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политической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жизни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40421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Общие Маркеры </a:t>
            </a: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вовлечения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427" y="1136639"/>
            <a:ext cx="5760000" cy="76944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Визуальные маркеры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4878" y="1136639"/>
            <a:ext cx="5760000" cy="76944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Виртуальные маркеры</a:t>
            </a:r>
          </a:p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427" y="2006114"/>
            <a:ext cx="5760000" cy="4539704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внешности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Изменение эмоционального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состояния 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его неустойчивость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Преобладание в мировоззрении обучающихся идей неравенства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дискриминации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возмездия и наказания за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несправедливое отношение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Агрессивное поведение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сленга, относящегося 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определенной деструктивной идеологии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Смена привычного образа жизни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Демонстрация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оружия или предметов, которые могут использоваться как оружие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Безразличие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 учебной, групповой и общественно-полезной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Скрытность в отношении ежедневной занятости и планов </a:t>
            </a: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Систематические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пропуски учебных занятий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64878" y="2006114"/>
            <a:ext cx="5760000" cy="4524315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Резкое изменение данных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личного профиля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Подписка на группы и сообщества в социальных сетях, посвященные деструктивной идеологии или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движению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и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репостинг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материалов, отражающих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идей деструктивного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сообщества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Ограничение доступа к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Интернет-аккаунту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Новые друзья в социальных сетях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 разделяющие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интерес ребенка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 деструктивной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идеологии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статусов,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выражающих агрессию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или содержащих отсылку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 деструктивному движению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358" y="3719145"/>
            <a:ext cx="2641520" cy="27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субкультура «</a:t>
            </a:r>
            <a:r>
              <a:rPr lang="ru-RU" sz="3200" cap="all" dirty="0" err="1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колумбайн</a:t>
            </a: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427" y="1136639"/>
            <a:ext cx="5760000" cy="76944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Визуальные маркеры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4878" y="1136639"/>
            <a:ext cx="5760000" cy="769441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Виртуальные маркеры</a:t>
            </a:r>
          </a:p>
          <a:p>
            <a:pPr algn="ctr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427" y="2006114"/>
            <a:ext cx="5760000" cy="4524315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Черный длинный плащ;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Черные штаны с большим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количеством карманов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Высокие ботинки;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Белая футболка с характерной надписью: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«Ярость», «Ненависть», «Естественный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отбор», «KMFDM»;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Черные круглые очки;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Черная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бейсболка.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4878" y="2006114"/>
            <a:ext cx="5760000" cy="4524315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Подписка на сообщества, романтизирующие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субкультуру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колумбайн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»: фанатские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паблики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содержащие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биографические истории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скулшутеров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фотографии с места преступления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визуальных изображений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скулшутеров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популярными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являются фотографии Эрика Харриса,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Дилана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Клиболда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Влада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Рослякова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с места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преступления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Публикация/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репостинг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статусов, содержащих цитаты из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дневников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скулшутеров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(например, дневник Эрика Харриса) или фразы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оправдывающие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насилие (расстрелы, взрывы)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образовательном учреждении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0" y="4861907"/>
            <a:ext cx="2165838" cy="14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4"/>
          <a:stretch/>
        </p:blipFill>
        <p:spPr bwMode="auto">
          <a:xfrm>
            <a:off x="2497018" y="4866236"/>
            <a:ext cx="1090244" cy="14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19100" y="322943"/>
            <a:ext cx="11772900" cy="639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субкультура «</a:t>
            </a:r>
            <a:r>
              <a:rPr lang="ru-RU" sz="3200" cap="all" dirty="0" err="1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колумбайн</a:t>
            </a:r>
            <a:r>
              <a:rPr lang="ru-RU" sz="3200" cap="all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426" y="952003"/>
            <a:ext cx="11646451" cy="954107"/>
          </a:xfrm>
          <a:prstGeom prst="rect">
            <a:avLst/>
          </a:prstGeom>
          <a:solidFill>
            <a:srgbClr val="25BD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Слова </a:t>
            </a:r>
            <a:r>
              <a:rPr lang="ru-RU" sz="2800" dirty="0">
                <a:latin typeface="Arial Black" panose="020B0A04020102020204" pitchFamily="34" charset="0"/>
              </a:rPr>
              <a:t>и обозначения, свидетельствующие</a:t>
            </a:r>
          </a:p>
          <a:p>
            <a:pPr algn="ctr"/>
            <a:r>
              <a:rPr lang="ru-RU" sz="2800" dirty="0">
                <a:latin typeface="Arial Black" panose="020B0A04020102020204" pitchFamily="34" charset="0"/>
              </a:rPr>
              <a:t>о выраженном интересе к субкультуре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427" y="2006114"/>
            <a:ext cx="5760000" cy="4247317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«NBK»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Killers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– название картины Оливера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Стоуна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Прирожденные убийцы» на английском языке. Аббревиатурой «NBK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Эрик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Харрис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Дилан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Клиболд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назвали день нападения на школу.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«ПУ»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аббревиатура отсылает к фильму «Прирожденные убийцы».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Этой аббревиатурой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Эрик Харрис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Дилан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Клиболд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обозначали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предстоящее массовое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убийство.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«Водка»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Vodka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– один из псевдонимов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Дилана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Клиболда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Интернете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сокращённо от «Мятежник» (англ.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Rebel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») – один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псевдонимов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Эрика Харриса в Интернете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64878" y="2006114"/>
            <a:ext cx="5760000" cy="4247317"/>
          </a:xfrm>
          <a:prstGeom prst="rect">
            <a:avLst/>
          </a:prstGeom>
          <a:noFill/>
          <a:ln>
            <a:solidFill>
              <a:srgbClr val="25BDEA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Джоки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отсылка к сленговому обозначению спортсменов,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которым пользовались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Эрик Харрис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Дилан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Клиболд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«KMFDM»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грамматически неверный акроним названия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немецкой музыкальной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группы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Mehrheit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Mitleid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». Тексты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некоторых песен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«KMFDM» –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Gun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Stray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– были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размещены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личной странице Эрика Харриса, одного из убийц школьников.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Wrath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(«гнев») – в день совершения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массового убийства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школе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Колумбайн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на убийцах были надеты белые футболки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данными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надписями черными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буквами.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1271</Words>
  <Application>Microsoft Office PowerPoint</Application>
  <PresentationFormat>Широкоэкранный</PresentationFormat>
  <Paragraphs>220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YS Text</vt:lpstr>
      <vt:lpstr>Тема Office</vt:lpstr>
      <vt:lpstr>Профилактика интернет-угроз                 в молодежной онлайн среде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Ламанова</dc:creator>
  <cp:lastModifiedBy>Екатерина Ламанова</cp:lastModifiedBy>
  <cp:revision>64</cp:revision>
  <cp:lastPrinted>2024-05-16T11:57:48Z</cp:lastPrinted>
  <dcterms:created xsi:type="dcterms:W3CDTF">2023-06-26T05:21:59Z</dcterms:created>
  <dcterms:modified xsi:type="dcterms:W3CDTF">2024-05-17T11:06:37Z</dcterms:modified>
</cp:coreProperties>
</file>