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8" r:id="rId4"/>
    <p:sldId id="269" r:id="rId5"/>
    <p:sldId id="267" r:id="rId6"/>
    <p:sldId id="266" r:id="rId7"/>
    <p:sldId id="270" r:id="rId8"/>
    <p:sldId id="265" r:id="rId9"/>
    <p:sldId id="264" r:id="rId10"/>
    <p:sldId id="271" r:id="rId11"/>
    <p:sldId id="263" r:id="rId12"/>
    <p:sldId id="272" r:id="rId13"/>
    <p:sldId id="262" r:id="rId14"/>
    <p:sldId id="261" r:id="rId15"/>
    <p:sldId id="26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046" autoAdjust="0"/>
  </p:normalViewPr>
  <p:slideViewPr>
    <p:cSldViewPr>
      <p:cViewPr>
        <p:scale>
          <a:sx n="90" d="100"/>
          <a:sy n="90" d="100"/>
        </p:scale>
        <p:origin x="-510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01AC123-7F95-475D-B5F9-45D43E7F39B0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D320905-0B2B-48CB-948E-DF4037128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7429552" cy="1470025"/>
          </a:xfrm>
        </p:spPr>
        <p:txBody>
          <a:bodyPr/>
          <a:lstStyle>
            <a:lvl1pPr>
              <a:defRPr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5500702"/>
            <a:ext cx="5000660" cy="1143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E902A-7F07-4B53-8214-6BDF9637EE63}" type="datetime1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27DB5-06F9-45B5-9D18-280A6448B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23634-67E7-47B4-AFF6-17795250DA3A}" type="datetime1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3A9FD-4C13-4C9B-B3D7-A13AE5F45E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0F49B-C6EC-4DC1-857D-8E4B46F94EAA}" type="datetime1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8745D-5593-4C70-975A-EE6C3DD32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68346"/>
          </a:xfrm>
        </p:spPr>
        <p:txBody>
          <a:bodyPr/>
          <a:lstStyle>
            <a:lvl1pPr>
              <a:defRPr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C3ACD-9EFE-4114-B57B-4698120BC4D2}" type="datetime1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CE7DD-FE29-43D2-82DD-14B9BA043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40CF8-D4E4-40A2-BF21-C51C25737834}" type="datetime1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46A76-C8C5-4CA2-BD6C-9DE790355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919E5-F353-4C01-8E6C-0018FEB82CF9}" type="datetime1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5E334-8011-4C99-BE87-A27234745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9BA2A-53B9-4530-9F26-EC13C29F766C}" type="datetime1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5A925-C9CE-4B97-8C62-79519ACD8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AAC0A-6DF7-494B-8C38-A86A4840BFD9}" type="datetime1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F5EF9-7ABD-42CD-B716-3F9A54366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42D1A-073D-47D6-975C-4C86FFB3B07C}" type="datetime1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65450-E50F-432B-8FBD-83C93A50F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4396D-61BF-42AD-A689-80AEA204074C}" type="datetime1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BF04D-8A28-4F06-A6A2-744B4D834F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A40AC-B926-4973-BEE9-006FA4DA88B1}" type="datetime1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33B1B-5F1F-489E-A7E0-BF7965CE8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CD8EE6-A7E0-4590-994D-A804377F6FB7}" type="datetime1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ED5644-BD68-403D-8513-643D7624E4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0452" y="2214554"/>
            <a:ext cx="6478055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Многоугольники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7C744F-7D80-4743-855D-AAD9102ADDB8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313" y="214313"/>
            <a:ext cx="68580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Многоугольники</a:t>
            </a:r>
          </a:p>
        </p:txBody>
      </p:sp>
      <p:cxnSp>
        <p:nvCxnSpPr>
          <p:cNvPr id="4" name="Прямая со стрелкой 3"/>
          <p:cNvCxnSpPr>
            <a:stCxn id="2" idx="2"/>
          </p:cNvCxnSpPr>
          <p:nvPr/>
        </p:nvCxnSpPr>
        <p:spPr>
          <a:xfrm rot="5400000">
            <a:off x="3251994" y="251619"/>
            <a:ext cx="925513" cy="21431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>
            <a:stCxn id="2" idx="2"/>
          </p:cNvCxnSpPr>
          <p:nvPr/>
        </p:nvCxnSpPr>
        <p:spPr>
          <a:xfrm rot="16200000" flipH="1">
            <a:off x="5180807" y="465931"/>
            <a:ext cx="996950" cy="178593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8625" y="1785938"/>
            <a:ext cx="37147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выпуклые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00625" y="1857375"/>
            <a:ext cx="3714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невыпуклые</a:t>
            </a:r>
          </a:p>
        </p:txBody>
      </p:sp>
      <p:sp>
        <p:nvSpPr>
          <p:cNvPr id="11" name="Line 28"/>
          <p:cNvSpPr>
            <a:spLocks noChangeShapeType="1"/>
          </p:cNvSpPr>
          <p:nvPr/>
        </p:nvSpPr>
        <p:spPr bwMode="auto">
          <a:xfrm flipH="1">
            <a:off x="5329238" y="3214688"/>
            <a:ext cx="1028700" cy="1028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Line 29"/>
          <p:cNvSpPr>
            <a:spLocks noChangeShapeType="1"/>
          </p:cNvSpPr>
          <p:nvPr/>
        </p:nvSpPr>
        <p:spPr bwMode="auto">
          <a:xfrm>
            <a:off x="5329238" y="4243388"/>
            <a:ext cx="314325" cy="11858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Line 30"/>
          <p:cNvSpPr>
            <a:spLocks noChangeShapeType="1"/>
          </p:cNvSpPr>
          <p:nvPr/>
        </p:nvSpPr>
        <p:spPr bwMode="auto">
          <a:xfrm>
            <a:off x="5643563" y="5429250"/>
            <a:ext cx="10715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31"/>
          <p:cNvSpPr>
            <a:spLocks noChangeShapeType="1"/>
          </p:cNvSpPr>
          <p:nvPr/>
        </p:nvSpPr>
        <p:spPr bwMode="auto">
          <a:xfrm flipV="1">
            <a:off x="6715125" y="4643438"/>
            <a:ext cx="881063" cy="78581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Line 32"/>
          <p:cNvSpPr>
            <a:spLocks noChangeShapeType="1"/>
          </p:cNvSpPr>
          <p:nvPr/>
        </p:nvSpPr>
        <p:spPr bwMode="auto">
          <a:xfrm flipH="1" flipV="1">
            <a:off x="6572250" y="4214813"/>
            <a:ext cx="1071563" cy="428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Line 33"/>
          <p:cNvSpPr>
            <a:spLocks noChangeShapeType="1"/>
          </p:cNvSpPr>
          <p:nvPr/>
        </p:nvSpPr>
        <p:spPr bwMode="auto">
          <a:xfrm>
            <a:off x="6357938" y="3214688"/>
            <a:ext cx="10001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" name="Line 34"/>
          <p:cNvSpPr>
            <a:spLocks noChangeShapeType="1"/>
          </p:cNvSpPr>
          <p:nvPr/>
        </p:nvSpPr>
        <p:spPr bwMode="auto">
          <a:xfrm flipH="1">
            <a:off x="6572250" y="3214688"/>
            <a:ext cx="800100" cy="10001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072188" y="2571750"/>
            <a:ext cx="484187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286625" y="2643188"/>
            <a:ext cx="44291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В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858000" y="3786188"/>
            <a:ext cx="4381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С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500938" y="4429125"/>
            <a:ext cx="48101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D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715125" y="5429250"/>
            <a:ext cx="4413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Е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214938" y="5500688"/>
            <a:ext cx="433387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F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786313" y="3857625"/>
            <a:ext cx="4445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К</a:t>
            </a:r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 flipH="1">
            <a:off x="928688" y="3214688"/>
            <a:ext cx="1028700" cy="1028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" name="Line 29"/>
          <p:cNvSpPr>
            <a:spLocks noChangeShapeType="1"/>
          </p:cNvSpPr>
          <p:nvPr/>
        </p:nvSpPr>
        <p:spPr bwMode="auto">
          <a:xfrm>
            <a:off x="928688" y="4243388"/>
            <a:ext cx="314325" cy="11858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" name="Line 30"/>
          <p:cNvSpPr>
            <a:spLocks noChangeShapeType="1"/>
          </p:cNvSpPr>
          <p:nvPr/>
        </p:nvSpPr>
        <p:spPr bwMode="auto">
          <a:xfrm>
            <a:off x="1243013" y="5429250"/>
            <a:ext cx="10715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 flipV="1">
            <a:off x="2314575" y="4714875"/>
            <a:ext cx="1042988" cy="7143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 flipV="1">
            <a:off x="3357563" y="4000500"/>
            <a:ext cx="214312" cy="7143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1928813" y="3214688"/>
            <a:ext cx="10715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" name="Line 34"/>
          <p:cNvSpPr>
            <a:spLocks noChangeShapeType="1"/>
          </p:cNvSpPr>
          <p:nvPr/>
        </p:nvSpPr>
        <p:spPr bwMode="auto">
          <a:xfrm>
            <a:off x="2971800" y="3214688"/>
            <a:ext cx="600075" cy="78581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1671638" y="2571750"/>
            <a:ext cx="484187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886075" y="2643188"/>
            <a:ext cx="44291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В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3643313" y="3571875"/>
            <a:ext cx="4381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С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429000" y="4714875"/>
            <a:ext cx="48101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D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314575" y="5429250"/>
            <a:ext cx="4413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Е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814388" y="5500688"/>
            <a:ext cx="433387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F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85763" y="3857625"/>
            <a:ext cx="4445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К</a:t>
            </a: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642938" y="3214688"/>
            <a:ext cx="328612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 flipH="1" flipV="1">
            <a:off x="4714875" y="3286126"/>
            <a:ext cx="3214687" cy="25003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71500" y="6143625"/>
            <a:ext cx="57150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Учебник: рис 153, 154</a:t>
            </a:r>
          </a:p>
        </p:txBody>
      </p:sp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EA34F3-603B-4AE5-A3CD-7AB184E99C7E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 animBg="1"/>
      <p:bldP spid="16" grpId="0" animBg="1"/>
      <p:bldP spid="18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3" y="0"/>
            <a:ext cx="8501062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Нарисуйте четырёхугольник, пятиугольник и шестиугольник.</a:t>
            </a:r>
          </a:p>
        </p:txBody>
      </p:sp>
      <p:sp>
        <p:nvSpPr>
          <p:cNvPr id="3" name="Ромб 2"/>
          <p:cNvSpPr/>
          <p:nvPr/>
        </p:nvSpPr>
        <p:spPr>
          <a:xfrm>
            <a:off x="571500" y="2143125"/>
            <a:ext cx="2286000" cy="3143250"/>
          </a:xfrm>
          <a:prstGeom prst="diamond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авильный пятиугольник 3"/>
          <p:cNvSpPr/>
          <p:nvPr/>
        </p:nvSpPr>
        <p:spPr>
          <a:xfrm>
            <a:off x="3143250" y="2143125"/>
            <a:ext cx="2214563" cy="3071813"/>
          </a:xfrm>
          <a:prstGeom prst="pentagon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Шестиугольник 4"/>
          <p:cNvSpPr/>
          <p:nvPr/>
        </p:nvSpPr>
        <p:spPr>
          <a:xfrm>
            <a:off x="6072188" y="2071688"/>
            <a:ext cx="2143125" cy="3214687"/>
          </a:xfrm>
          <a:prstGeom prst="hexagon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0063" y="1285875"/>
            <a:ext cx="8286750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Проведите в них диагонали, исходящие из одной вершины.</a:t>
            </a:r>
          </a:p>
        </p:txBody>
      </p:sp>
      <p:cxnSp>
        <p:nvCxnSpPr>
          <p:cNvPr id="8" name="Прямая соединительная линия 7"/>
          <p:cNvCxnSpPr>
            <a:stCxn id="3" idx="1"/>
            <a:endCxn id="3" idx="3"/>
          </p:cNvCxnSpPr>
          <p:nvPr/>
        </p:nvCxnSpPr>
        <p:spPr>
          <a:xfrm rot="10800000" flipH="1">
            <a:off x="571500" y="3714750"/>
            <a:ext cx="2286000" cy="0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4" idx="1"/>
            <a:endCxn id="4" idx="5"/>
          </p:cNvCxnSpPr>
          <p:nvPr/>
        </p:nvCxnSpPr>
        <p:spPr>
          <a:xfrm rot="10800000" flipH="1">
            <a:off x="3143250" y="3316288"/>
            <a:ext cx="2214563" cy="0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4" idx="1"/>
            <a:endCxn id="4" idx="4"/>
          </p:cNvCxnSpPr>
          <p:nvPr/>
        </p:nvCxnSpPr>
        <p:spPr>
          <a:xfrm rot="10800000" flipH="1" flipV="1">
            <a:off x="3143250" y="3316288"/>
            <a:ext cx="1792288" cy="1898650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6072188" y="2071688"/>
            <a:ext cx="1571625" cy="1571625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5" idx="2"/>
            <a:endCxn id="5" idx="2"/>
          </p:cNvCxnSpPr>
          <p:nvPr/>
        </p:nvCxnSpPr>
        <p:spPr>
          <a:xfrm rot="10800000" flipH="1">
            <a:off x="6072188" y="3679825"/>
            <a:ext cx="2143125" cy="0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5" idx="2"/>
            <a:endCxn id="5" idx="2"/>
          </p:cNvCxnSpPr>
          <p:nvPr/>
        </p:nvCxnSpPr>
        <p:spPr>
          <a:xfrm rot="10800000" flipH="1" flipV="1">
            <a:off x="6072188" y="3679825"/>
            <a:ext cx="1608137" cy="1606550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285750" y="5500688"/>
            <a:ext cx="8286750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Сколько треугольников образовалось в каждой фигуре?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071688" y="5072063"/>
            <a:ext cx="7858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286375" y="5072063"/>
            <a:ext cx="7858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858125" y="5072063"/>
            <a:ext cx="7858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64A8B-C5B4-42B2-8564-54FF4A3B3C7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/>
      <p:bldP spid="25" grpId="0"/>
      <p:bldP spid="25" grpId="1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омб 2"/>
          <p:cNvSpPr/>
          <p:nvPr/>
        </p:nvSpPr>
        <p:spPr>
          <a:xfrm>
            <a:off x="642938" y="1071563"/>
            <a:ext cx="2286000" cy="3143250"/>
          </a:xfrm>
          <a:prstGeom prst="diamond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авильный пятиугольник 3"/>
          <p:cNvSpPr/>
          <p:nvPr/>
        </p:nvSpPr>
        <p:spPr>
          <a:xfrm>
            <a:off x="3214688" y="1071563"/>
            <a:ext cx="2214562" cy="3071812"/>
          </a:xfrm>
          <a:prstGeom prst="pentagon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Шестиугольник 4"/>
          <p:cNvSpPr/>
          <p:nvPr/>
        </p:nvSpPr>
        <p:spPr>
          <a:xfrm>
            <a:off x="6143625" y="1000125"/>
            <a:ext cx="2143125" cy="3214688"/>
          </a:xfrm>
          <a:prstGeom prst="hexagon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8" name="Прямая соединительная линия 7"/>
          <p:cNvCxnSpPr>
            <a:stCxn id="3" idx="1"/>
            <a:endCxn id="3" idx="3"/>
          </p:cNvCxnSpPr>
          <p:nvPr/>
        </p:nvCxnSpPr>
        <p:spPr>
          <a:xfrm rot="10800000" flipH="1">
            <a:off x="642938" y="2643188"/>
            <a:ext cx="2286000" cy="0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4" idx="1"/>
            <a:endCxn id="4" idx="5"/>
          </p:cNvCxnSpPr>
          <p:nvPr/>
        </p:nvCxnSpPr>
        <p:spPr>
          <a:xfrm rot="10800000" flipH="1">
            <a:off x="3214688" y="2244725"/>
            <a:ext cx="2214562" cy="0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4" idx="1"/>
            <a:endCxn id="4" idx="4"/>
          </p:cNvCxnSpPr>
          <p:nvPr/>
        </p:nvCxnSpPr>
        <p:spPr>
          <a:xfrm rot="10800000" flipH="1" flipV="1">
            <a:off x="3214688" y="2244725"/>
            <a:ext cx="1792287" cy="1898650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6143625" y="1000125"/>
            <a:ext cx="1571625" cy="1571625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5" idx="2"/>
            <a:endCxn id="5" idx="2"/>
          </p:cNvCxnSpPr>
          <p:nvPr/>
        </p:nvCxnSpPr>
        <p:spPr>
          <a:xfrm rot="10800000" flipH="1">
            <a:off x="6143625" y="2606675"/>
            <a:ext cx="2143125" cy="0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5" idx="2"/>
            <a:endCxn id="5" idx="2"/>
          </p:cNvCxnSpPr>
          <p:nvPr/>
        </p:nvCxnSpPr>
        <p:spPr>
          <a:xfrm rot="10800000" flipH="1" flipV="1">
            <a:off x="6143625" y="2606675"/>
            <a:ext cx="1608138" cy="1608138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7" name="TextBox 25"/>
          <p:cNvSpPr txBox="1">
            <a:spLocks noChangeArrowheads="1"/>
          </p:cNvSpPr>
          <p:nvPr/>
        </p:nvSpPr>
        <p:spPr bwMode="auto">
          <a:xfrm>
            <a:off x="2143125" y="4000500"/>
            <a:ext cx="7858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70C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4348" name="TextBox 26"/>
          <p:cNvSpPr txBox="1">
            <a:spLocks noChangeArrowheads="1"/>
          </p:cNvSpPr>
          <p:nvPr/>
        </p:nvSpPr>
        <p:spPr bwMode="auto">
          <a:xfrm>
            <a:off x="5143500" y="4000500"/>
            <a:ext cx="7858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7030A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4349" name="TextBox 27"/>
          <p:cNvSpPr txBox="1">
            <a:spLocks noChangeArrowheads="1"/>
          </p:cNvSpPr>
          <p:nvPr/>
        </p:nvSpPr>
        <p:spPr bwMode="auto">
          <a:xfrm>
            <a:off x="7929563" y="4000500"/>
            <a:ext cx="7858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C000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42875" y="0"/>
            <a:ext cx="8286750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Чему равна сумма углов в каждом многоугольнике?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57188" y="4714875"/>
            <a:ext cx="2928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70C0"/>
                </a:solidFill>
                <a:latin typeface="Comic Sans MS" pitchFamily="66" charset="0"/>
              </a:rPr>
              <a:t>2•180°=360°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071813" y="5286375"/>
            <a:ext cx="2928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7030A0"/>
                </a:solidFill>
                <a:latin typeface="Comic Sans MS" pitchFamily="66" charset="0"/>
              </a:rPr>
              <a:t>3•180°=540°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857875" y="4714875"/>
            <a:ext cx="2928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omic Sans MS" pitchFamily="66" charset="0"/>
              </a:rPr>
              <a:t>4•180°=720°</a:t>
            </a: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A61D92-724F-4653-98D7-8C4DF398066C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 flipV="1">
            <a:off x="1071563" y="1785938"/>
            <a:ext cx="1785937" cy="1214437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10800000">
            <a:off x="2857500" y="1785938"/>
            <a:ext cx="1571625" cy="785812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4071938" y="2928937"/>
            <a:ext cx="1214438" cy="500063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3857625" y="3786188"/>
            <a:ext cx="1071563" cy="1000125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2357438" y="4786313"/>
            <a:ext cx="1500187" cy="71437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714375" y="4071938"/>
            <a:ext cx="1643063" cy="785812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357187" y="3357563"/>
            <a:ext cx="1071563" cy="357188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00063" y="2500313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Comic Sans MS" pitchFamily="66" charset="0"/>
              </a:rPr>
              <a:t>А</a:t>
            </a:r>
            <a:r>
              <a:rPr lang="ru-RU" sz="1600" b="1">
                <a:solidFill>
                  <a:srgbClr val="7030A0"/>
                </a:solidFill>
                <a:latin typeface="Comic Sans MS" pitchFamily="66" charset="0"/>
              </a:rPr>
              <a:t>1</a:t>
            </a:r>
            <a:endParaRPr lang="ru-RU" sz="2800" b="1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428875" y="1214438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Comic Sans MS" pitchFamily="66" charset="0"/>
              </a:rPr>
              <a:t>А</a:t>
            </a:r>
            <a:r>
              <a:rPr lang="ru-RU" sz="1600" b="1">
                <a:solidFill>
                  <a:srgbClr val="7030A0"/>
                </a:solidFill>
                <a:latin typeface="Comic Sans MS" pitchFamily="66" charset="0"/>
              </a:rPr>
              <a:t>2</a:t>
            </a:r>
            <a:endParaRPr lang="ru-RU" sz="2800" b="1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429125" y="2071688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Comic Sans MS" pitchFamily="66" charset="0"/>
              </a:rPr>
              <a:t>А</a:t>
            </a:r>
            <a:r>
              <a:rPr lang="ru-RU" sz="1600" b="1">
                <a:solidFill>
                  <a:srgbClr val="7030A0"/>
                </a:solidFill>
                <a:latin typeface="Comic Sans MS" pitchFamily="66" charset="0"/>
              </a:rPr>
              <a:t>3</a:t>
            </a:r>
            <a:endParaRPr lang="ru-RU" sz="2800" b="1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000250" y="4929188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Comic Sans MS" pitchFamily="66" charset="0"/>
              </a:rPr>
              <a:t>А</a:t>
            </a:r>
            <a:r>
              <a:rPr lang="en-US" sz="1600" b="1">
                <a:solidFill>
                  <a:srgbClr val="7030A0"/>
                </a:solidFill>
                <a:latin typeface="Comic Sans MS" pitchFamily="66" charset="0"/>
              </a:rPr>
              <a:t>n-1</a:t>
            </a:r>
            <a:endParaRPr lang="ru-RU" sz="2800" b="1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57188" y="4071938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Comic Sans MS" pitchFamily="66" charset="0"/>
              </a:rPr>
              <a:t>А</a:t>
            </a:r>
            <a:r>
              <a:rPr lang="en-US" sz="1600" b="1">
                <a:solidFill>
                  <a:srgbClr val="7030A0"/>
                </a:solidFill>
                <a:latin typeface="Comic Sans MS" pitchFamily="66" charset="0"/>
              </a:rPr>
              <a:t>n</a:t>
            </a:r>
            <a:endParaRPr lang="ru-RU" sz="2800" b="1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14313" y="0"/>
            <a:ext cx="8286750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Формула суммы углов выпуклого </a:t>
            </a:r>
            <a:endParaRPr lang="en-US" sz="32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en-US" sz="32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n-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угольника: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714875" y="1500188"/>
            <a:ext cx="4000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В</a:t>
            </a:r>
            <a:r>
              <a:rPr lang="en-US" sz="3600" b="1">
                <a:solidFill>
                  <a:srgbClr val="C00000"/>
                </a:solidFill>
                <a:latin typeface="Comic Sans MS" pitchFamily="66" charset="0"/>
              </a:rPr>
              <a:t> n</a:t>
            </a:r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-угольнике: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429250" y="2143125"/>
            <a:ext cx="292893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n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- сторон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72063" y="2857500"/>
            <a:ext cx="3643312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(n-2) -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треугольника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286250" y="4572000"/>
            <a:ext cx="4143375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Сумма углов в многоугольнике:</a:t>
            </a:r>
          </a:p>
          <a:p>
            <a:pPr algn="ctr">
              <a:defRPr/>
            </a:pPr>
            <a:r>
              <a:rPr lang="en-US" sz="3600" b="1" dirty="0" err="1">
                <a:solidFill>
                  <a:srgbClr val="C00000"/>
                </a:solidFill>
                <a:latin typeface="Comic Sans MS" pitchFamily="66" charset="0"/>
              </a:rPr>
              <a:t>S</a:t>
            </a:r>
            <a:r>
              <a:rPr lang="en-US" sz="2800" b="1" dirty="0" err="1">
                <a:solidFill>
                  <a:srgbClr val="C00000"/>
                </a:solidFill>
                <a:latin typeface="Comic Sans MS" pitchFamily="66" charset="0"/>
              </a:rPr>
              <a:t>n</a:t>
            </a:r>
            <a:r>
              <a:rPr lang="en-US" sz="3600" b="1" dirty="0">
                <a:solidFill>
                  <a:srgbClr val="C00000"/>
                </a:solidFill>
                <a:latin typeface="Comic Sans MS" pitchFamily="66" charset="0"/>
              </a:rPr>
              <a:t>=</a:t>
            </a:r>
            <a:r>
              <a:rPr lang="ru-RU" sz="3600" b="1" dirty="0">
                <a:solidFill>
                  <a:srgbClr val="C00000"/>
                </a:solidFill>
                <a:latin typeface="Comic Sans MS" pitchFamily="66" charset="0"/>
              </a:rPr>
              <a:t>(</a:t>
            </a:r>
            <a:r>
              <a:rPr lang="en-US" sz="3600" b="1" dirty="0">
                <a:solidFill>
                  <a:srgbClr val="C00000"/>
                </a:solidFill>
                <a:latin typeface="Comic Sans MS" pitchFamily="66" charset="0"/>
              </a:rPr>
              <a:t>n</a:t>
            </a:r>
            <a:r>
              <a:rPr lang="ru-RU" sz="3600" b="1" dirty="0">
                <a:solidFill>
                  <a:srgbClr val="C00000"/>
                </a:solidFill>
                <a:latin typeface="Comic Sans MS" pitchFamily="66" charset="0"/>
              </a:rPr>
              <a:t>-2)•180°</a:t>
            </a: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2ED6D9-FD79-4F10-BE02-D0C5EC535EB6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0"/>
            <a:ext cx="8286750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Выполните </a:t>
            </a:r>
            <a:r>
              <a:rPr lang="ru-RU" sz="3200" b="1" u="sng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самостоятельно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№364 из учебника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71500" y="2071688"/>
            <a:ext cx="7858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0070C0"/>
                </a:solidFill>
                <a:latin typeface="Comic Sans MS" pitchFamily="66" charset="0"/>
              </a:rPr>
              <a:t>S</a:t>
            </a:r>
            <a:r>
              <a:rPr lang="en-US" sz="2000" b="1">
                <a:solidFill>
                  <a:srgbClr val="0070C0"/>
                </a:solidFill>
                <a:latin typeface="Comic Sans MS" pitchFamily="66" charset="0"/>
              </a:rPr>
              <a:t>5</a:t>
            </a:r>
            <a:r>
              <a:rPr lang="en-US" sz="2800" b="1">
                <a:solidFill>
                  <a:srgbClr val="0070C0"/>
                </a:solidFill>
                <a:latin typeface="Comic Sans MS" pitchFamily="66" charset="0"/>
              </a:rPr>
              <a:t>=</a:t>
            </a:r>
            <a:r>
              <a:rPr lang="ru-RU" sz="3600" b="1">
                <a:solidFill>
                  <a:srgbClr val="0070C0"/>
                </a:solidFill>
                <a:latin typeface="Comic Sans MS" pitchFamily="66" charset="0"/>
              </a:rPr>
              <a:t>(5-2)•180°=3 •180°= </a:t>
            </a:r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540°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0063" y="2786063"/>
            <a:ext cx="7261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0070C0"/>
                </a:solidFill>
                <a:latin typeface="Comic Sans MS" pitchFamily="66" charset="0"/>
              </a:rPr>
              <a:t>S</a:t>
            </a:r>
            <a:r>
              <a:rPr lang="en-US" sz="2000" b="1">
                <a:solidFill>
                  <a:srgbClr val="0070C0"/>
                </a:solidFill>
                <a:latin typeface="Comic Sans MS" pitchFamily="66" charset="0"/>
              </a:rPr>
              <a:t>6</a:t>
            </a:r>
            <a:r>
              <a:rPr lang="en-US" sz="2800" b="1">
                <a:solidFill>
                  <a:srgbClr val="0070C0"/>
                </a:solidFill>
                <a:latin typeface="Comic Sans MS" pitchFamily="66" charset="0"/>
              </a:rPr>
              <a:t>=</a:t>
            </a:r>
            <a:r>
              <a:rPr lang="ru-RU" sz="3600" b="1">
                <a:solidFill>
                  <a:srgbClr val="0070C0"/>
                </a:solidFill>
                <a:latin typeface="Comic Sans MS" pitchFamily="66" charset="0"/>
              </a:rPr>
              <a:t>(6-2)•180°=4 •180°= </a:t>
            </a:r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720°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85750" y="3500438"/>
            <a:ext cx="79835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0070C0"/>
                </a:solidFill>
                <a:latin typeface="Comic Sans MS" pitchFamily="66" charset="0"/>
              </a:rPr>
              <a:t>S</a:t>
            </a:r>
            <a:r>
              <a:rPr lang="en-US" sz="2000" b="1">
                <a:solidFill>
                  <a:srgbClr val="0070C0"/>
                </a:solidFill>
                <a:latin typeface="Comic Sans MS" pitchFamily="66" charset="0"/>
              </a:rPr>
              <a:t>10</a:t>
            </a:r>
            <a:r>
              <a:rPr lang="en-US" sz="2800" b="1">
                <a:solidFill>
                  <a:srgbClr val="0070C0"/>
                </a:solidFill>
                <a:latin typeface="Comic Sans MS" pitchFamily="66" charset="0"/>
              </a:rPr>
              <a:t>=</a:t>
            </a:r>
            <a:r>
              <a:rPr lang="ru-RU" sz="3600" b="1">
                <a:solidFill>
                  <a:srgbClr val="0070C0"/>
                </a:solidFill>
                <a:latin typeface="Comic Sans MS" pitchFamily="66" charset="0"/>
              </a:rPr>
              <a:t>(10-2)•180°=8 •180°= </a:t>
            </a:r>
            <a:r>
              <a:rPr lang="ru-RU" sz="3600" b="1">
                <a:solidFill>
                  <a:srgbClr val="C00000"/>
                </a:solidFill>
                <a:latin typeface="Comic Sans MS" pitchFamily="66" charset="0"/>
              </a:rPr>
              <a:t>1440°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A86C0-8086-42F1-A9F8-AB2947B2045F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142875"/>
            <a:ext cx="8286750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Домашнее задание:</a:t>
            </a: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1357313" y="2000250"/>
            <a:ext cx="707231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70C0"/>
                </a:solidFill>
                <a:latin typeface="Comic Sans MS" pitchFamily="66" charset="0"/>
              </a:rPr>
              <a:t>Учебник: п.39-41(пересказ)</a:t>
            </a:r>
          </a:p>
          <a:p>
            <a:r>
              <a:rPr lang="ru-RU" sz="3600" b="1">
                <a:solidFill>
                  <a:srgbClr val="0070C0"/>
                </a:solidFill>
                <a:latin typeface="Comic Sans MS" pitchFamily="66" charset="0"/>
              </a:rPr>
              <a:t>Вопросы 1-5 стр. 114</a:t>
            </a:r>
          </a:p>
          <a:p>
            <a:pPr algn="ctr"/>
            <a:r>
              <a:rPr lang="ru-RU" sz="3600" b="1">
                <a:solidFill>
                  <a:srgbClr val="0070C0"/>
                </a:solidFill>
                <a:latin typeface="Comic Sans MS" pitchFamily="66" charset="0"/>
              </a:rPr>
              <a:t>№366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4EF816-75C1-4EDA-AB21-6149DF204F3A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рапеция 3"/>
          <p:cNvSpPr/>
          <p:nvPr/>
        </p:nvSpPr>
        <p:spPr>
          <a:xfrm rot="20719449">
            <a:off x="473075" y="1770063"/>
            <a:ext cx="2286000" cy="1214437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Фигура, имеющая форму буквы L 4"/>
          <p:cNvSpPr/>
          <p:nvPr/>
        </p:nvSpPr>
        <p:spPr>
          <a:xfrm>
            <a:off x="3286125" y="1500188"/>
            <a:ext cx="2428875" cy="1285875"/>
          </a:xfrm>
          <a:prstGeom prst="corne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Прямоугольный треугольник 5"/>
          <p:cNvSpPr/>
          <p:nvPr/>
        </p:nvSpPr>
        <p:spPr>
          <a:xfrm rot="3020267">
            <a:off x="917575" y="4013200"/>
            <a:ext cx="2643188" cy="1214438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Блок-схема: данные 6"/>
          <p:cNvSpPr/>
          <p:nvPr/>
        </p:nvSpPr>
        <p:spPr>
          <a:xfrm rot="499092">
            <a:off x="5772150" y="1992313"/>
            <a:ext cx="2000250" cy="1928812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Шестиугольник 7"/>
          <p:cNvSpPr/>
          <p:nvPr/>
        </p:nvSpPr>
        <p:spPr>
          <a:xfrm>
            <a:off x="2928938" y="3071813"/>
            <a:ext cx="1857375" cy="2143125"/>
          </a:xfrm>
          <a:prstGeom prst="hexag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Пятиугольник 8"/>
          <p:cNvSpPr/>
          <p:nvPr/>
        </p:nvSpPr>
        <p:spPr>
          <a:xfrm>
            <a:off x="3929063" y="5357813"/>
            <a:ext cx="2428875" cy="928687"/>
          </a:xfrm>
          <a:prstGeom prst="homePlat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Ромб 9"/>
          <p:cNvSpPr/>
          <p:nvPr/>
        </p:nvSpPr>
        <p:spPr>
          <a:xfrm>
            <a:off x="7358063" y="3500438"/>
            <a:ext cx="1143000" cy="2500312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85750" y="0"/>
            <a:ext cx="85010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Comic Sans MS" pitchFamily="66" charset="0"/>
              </a:rPr>
              <a:t>Что общего у фигур, изображённых на экране?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D39F6D-B72E-4A10-A2A9-8BD17DAA930C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5750" y="0"/>
            <a:ext cx="85010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Comic Sans MS" pitchFamily="66" charset="0"/>
              </a:rPr>
              <a:t>Нарисуйте в тетради фигуру, изображённую на экране:</a:t>
            </a:r>
          </a:p>
        </p:txBody>
      </p:sp>
      <p:sp>
        <p:nvSpPr>
          <p:cNvPr id="8" name="Пятиугольник 7"/>
          <p:cNvSpPr/>
          <p:nvPr/>
        </p:nvSpPr>
        <p:spPr>
          <a:xfrm rot="16200000">
            <a:off x="1214438" y="1428750"/>
            <a:ext cx="3357562" cy="4357688"/>
          </a:xfrm>
          <a:prstGeom prst="homePlate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14688" y="1428750"/>
            <a:ext cx="9286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1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3500" y="3286125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2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43500" y="5143500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3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3" y="5286375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4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63" y="2786063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5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143500" y="1571625"/>
            <a:ext cx="3714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omic Sans MS" pitchFamily="66" charset="0"/>
              </a:rPr>
              <a:t>Назовите отрезки, из которых состоит данная фигура.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43563" y="3000375"/>
            <a:ext cx="3286125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Comic Sans MS" pitchFamily="66" charset="0"/>
              </a:rPr>
              <a:t>Их можно разделить на 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смежные и несмежные</a:t>
            </a:r>
            <a:r>
              <a:rPr lang="ru-RU" sz="2400" b="1" dirty="0">
                <a:latin typeface="Comic Sans MS" pitchFamily="66" charset="0"/>
              </a:rPr>
              <a:t>.</a:t>
            </a: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AED35-BF8E-46EF-B4D1-2D6FFE93F94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ятиугольник 7"/>
          <p:cNvSpPr/>
          <p:nvPr/>
        </p:nvSpPr>
        <p:spPr>
          <a:xfrm rot="16200000">
            <a:off x="1214438" y="1428750"/>
            <a:ext cx="3357562" cy="4357688"/>
          </a:xfrm>
          <a:prstGeom prst="homePlate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14688" y="1428750"/>
            <a:ext cx="9286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1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3500" y="3286125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2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6313" y="5357813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3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3" y="5286375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4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63" y="2786063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5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00563" y="1500188"/>
            <a:ext cx="4429125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Смежными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800" b="1" dirty="0">
                <a:latin typeface="Comic Sans MS" pitchFamily="66" charset="0"/>
              </a:rPr>
              <a:t>называются отрезки, соединяющие соседние вершины фигуры.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86063" y="0"/>
            <a:ext cx="385762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Отрезки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4313" y="571500"/>
            <a:ext cx="2571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смежные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86438" y="571500"/>
            <a:ext cx="28575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несмежные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 rot="10800000" flipV="1">
            <a:off x="1357313" y="500063"/>
            <a:ext cx="3357562" cy="2857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714875" y="500063"/>
            <a:ext cx="2571750" cy="2143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1285875" y="1071563"/>
            <a:ext cx="3286125" cy="7143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12A281-A9FB-4DD5-848C-2B87DF5D0CE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8"/>
          <p:cNvSpPr>
            <a:spLocks noChangeShapeType="1"/>
          </p:cNvSpPr>
          <p:nvPr/>
        </p:nvSpPr>
        <p:spPr bwMode="auto">
          <a:xfrm flipH="1">
            <a:off x="1257300" y="1857375"/>
            <a:ext cx="1028700" cy="1028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" name="Line 29"/>
          <p:cNvSpPr>
            <a:spLocks noChangeShapeType="1"/>
          </p:cNvSpPr>
          <p:nvPr/>
        </p:nvSpPr>
        <p:spPr bwMode="auto">
          <a:xfrm>
            <a:off x="1257300" y="2886075"/>
            <a:ext cx="314325" cy="11858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Line 30"/>
          <p:cNvSpPr>
            <a:spLocks noChangeShapeType="1"/>
          </p:cNvSpPr>
          <p:nvPr/>
        </p:nvSpPr>
        <p:spPr bwMode="auto">
          <a:xfrm>
            <a:off x="1571625" y="4071938"/>
            <a:ext cx="10715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Line 31"/>
          <p:cNvSpPr>
            <a:spLocks noChangeShapeType="1"/>
          </p:cNvSpPr>
          <p:nvPr/>
        </p:nvSpPr>
        <p:spPr bwMode="auto">
          <a:xfrm flipV="1">
            <a:off x="2643188" y="3286125"/>
            <a:ext cx="881062" cy="7858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Line 32"/>
          <p:cNvSpPr>
            <a:spLocks noChangeShapeType="1"/>
          </p:cNvSpPr>
          <p:nvPr/>
        </p:nvSpPr>
        <p:spPr bwMode="auto">
          <a:xfrm flipH="1" flipV="1">
            <a:off x="2500313" y="2857500"/>
            <a:ext cx="1071562" cy="428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Line 33"/>
          <p:cNvSpPr>
            <a:spLocks noChangeShapeType="1"/>
          </p:cNvSpPr>
          <p:nvPr/>
        </p:nvSpPr>
        <p:spPr bwMode="auto">
          <a:xfrm>
            <a:off x="2286000" y="1857375"/>
            <a:ext cx="10001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Line 34"/>
          <p:cNvSpPr>
            <a:spLocks noChangeShapeType="1"/>
          </p:cNvSpPr>
          <p:nvPr/>
        </p:nvSpPr>
        <p:spPr bwMode="auto">
          <a:xfrm flipH="1">
            <a:off x="2500313" y="1857375"/>
            <a:ext cx="800100" cy="10001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Text Box 56"/>
          <p:cNvSpPr txBox="1">
            <a:spLocks noChangeArrowheads="1"/>
          </p:cNvSpPr>
          <p:nvPr/>
        </p:nvSpPr>
        <p:spPr bwMode="auto">
          <a:xfrm>
            <a:off x="4071938" y="1500188"/>
            <a:ext cx="48291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Comic Sans MS" pitchFamily="66" charset="0"/>
              </a:rPr>
              <a:t>Многоугольник</a:t>
            </a:r>
            <a:r>
              <a:rPr lang="ru-RU" sz="2800" b="1">
                <a:latin typeface="Comic Sans MS" pitchFamily="66" charset="0"/>
              </a:rPr>
              <a:t>-фигура,</a:t>
            </a:r>
          </a:p>
          <a:p>
            <a:pPr algn="ctr"/>
            <a:r>
              <a:rPr lang="ru-RU" sz="2800" b="1">
                <a:latin typeface="Comic Sans MS" pitchFamily="66" charset="0"/>
              </a:rPr>
              <a:t>состоящая из отрезков,</a:t>
            </a:r>
          </a:p>
          <a:p>
            <a:pPr algn="ctr"/>
            <a:r>
              <a:rPr lang="ru-RU" sz="2800" b="1">
                <a:latin typeface="Comic Sans MS" pitchFamily="66" charset="0"/>
              </a:rPr>
              <a:t>причём </a:t>
            </a:r>
            <a:r>
              <a:rPr lang="ru-RU" sz="2800" b="1">
                <a:solidFill>
                  <a:srgbClr val="C00000"/>
                </a:solidFill>
                <a:latin typeface="Comic Sans MS" pitchFamily="66" charset="0"/>
              </a:rPr>
              <a:t>смежные </a:t>
            </a:r>
            <a:r>
              <a:rPr lang="ru-RU" sz="2800" b="1">
                <a:latin typeface="Comic Sans MS" pitchFamily="66" charset="0"/>
              </a:rPr>
              <a:t>отрезки</a:t>
            </a:r>
          </a:p>
          <a:p>
            <a:pPr algn="ctr"/>
            <a:r>
              <a:rPr lang="ru-RU" sz="2800" b="1">
                <a:latin typeface="Comic Sans MS" pitchFamily="66" charset="0"/>
              </a:rPr>
              <a:t>не лежат на одной прямой,</a:t>
            </a:r>
          </a:p>
          <a:p>
            <a:pPr algn="ctr"/>
            <a:r>
              <a:rPr lang="ru-RU" sz="2800" b="1">
                <a:latin typeface="Comic Sans MS" pitchFamily="66" charset="0"/>
              </a:rPr>
              <a:t>а </a:t>
            </a:r>
            <a:r>
              <a:rPr lang="ru-RU" sz="2800" b="1">
                <a:solidFill>
                  <a:srgbClr val="C00000"/>
                </a:solidFill>
                <a:latin typeface="Comic Sans MS" pitchFamily="66" charset="0"/>
              </a:rPr>
              <a:t>несмежные</a:t>
            </a:r>
            <a:r>
              <a:rPr lang="ru-RU" sz="2800" b="1">
                <a:latin typeface="Comic Sans MS" pitchFamily="66" charset="0"/>
              </a:rPr>
              <a:t> отрезки не </a:t>
            </a:r>
          </a:p>
          <a:p>
            <a:pPr algn="ctr"/>
            <a:r>
              <a:rPr lang="ru-RU" sz="2800" b="1">
                <a:latin typeface="Comic Sans MS" pitchFamily="66" charset="0"/>
              </a:rPr>
              <a:t>пересекаются.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5750" y="142875"/>
            <a:ext cx="385762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Определение: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000250" y="1214438"/>
            <a:ext cx="4841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214688" y="1285875"/>
            <a:ext cx="44291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В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786063" y="2428875"/>
            <a:ext cx="4381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С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429000" y="3071813"/>
            <a:ext cx="48101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D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43188" y="4071938"/>
            <a:ext cx="4413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Е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143000" y="4143375"/>
            <a:ext cx="4333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F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14375" y="2500313"/>
            <a:ext cx="4445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К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14375" y="5286375"/>
            <a:ext cx="728662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Учебник: рис.150,151,152</a:t>
            </a: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66E95D-9934-4732-8D99-5818E427643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6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ятиугольник 6"/>
          <p:cNvSpPr/>
          <p:nvPr/>
        </p:nvSpPr>
        <p:spPr>
          <a:xfrm rot="16200000">
            <a:off x="1214438" y="1428750"/>
            <a:ext cx="3357562" cy="4357688"/>
          </a:xfrm>
          <a:prstGeom prst="homePlate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14688" y="1428750"/>
            <a:ext cx="9286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1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3500" y="3286125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2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6313" y="5357813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3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313" y="5286375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4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63" y="2786063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5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88" y="142875"/>
            <a:ext cx="7358062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Многоугольник А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1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2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3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4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5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572000" y="1357313"/>
            <a:ext cx="42148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omic Sans MS" pitchFamily="66" charset="0"/>
              </a:rPr>
              <a:t>А</a:t>
            </a:r>
            <a:r>
              <a:rPr lang="ru-RU" b="1">
                <a:latin typeface="Comic Sans MS" pitchFamily="66" charset="0"/>
              </a:rPr>
              <a:t>1</a:t>
            </a:r>
            <a:r>
              <a:rPr lang="ru-RU" sz="2800" b="1">
                <a:latin typeface="Comic Sans MS" pitchFamily="66" charset="0"/>
              </a:rPr>
              <a:t>А</a:t>
            </a:r>
            <a:r>
              <a:rPr lang="ru-RU" b="1">
                <a:latin typeface="Comic Sans MS" pitchFamily="66" charset="0"/>
              </a:rPr>
              <a:t>2</a:t>
            </a:r>
            <a:r>
              <a:rPr lang="ru-RU" sz="2800" b="1">
                <a:latin typeface="Comic Sans MS" pitchFamily="66" charset="0"/>
              </a:rPr>
              <a:t>, А</a:t>
            </a:r>
            <a:r>
              <a:rPr lang="ru-RU" b="1">
                <a:latin typeface="Comic Sans MS" pitchFamily="66" charset="0"/>
              </a:rPr>
              <a:t>2</a:t>
            </a:r>
            <a:r>
              <a:rPr lang="ru-RU" sz="2800" b="1">
                <a:latin typeface="Comic Sans MS" pitchFamily="66" charset="0"/>
              </a:rPr>
              <a:t>А</a:t>
            </a:r>
            <a:r>
              <a:rPr lang="ru-RU" b="1">
                <a:latin typeface="Comic Sans MS" pitchFamily="66" charset="0"/>
              </a:rPr>
              <a:t>3</a:t>
            </a:r>
            <a:r>
              <a:rPr lang="ru-RU" sz="2800" b="1">
                <a:latin typeface="Comic Sans MS" pitchFamily="66" charset="0"/>
              </a:rPr>
              <a:t>, А</a:t>
            </a:r>
            <a:r>
              <a:rPr lang="ru-RU" b="1">
                <a:latin typeface="Comic Sans MS" pitchFamily="66" charset="0"/>
              </a:rPr>
              <a:t>3</a:t>
            </a:r>
            <a:r>
              <a:rPr lang="ru-RU" sz="2800" b="1">
                <a:latin typeface="Comic Sans MS" pitchFamily="66" charset="0"/>
              </a:rPr>
              <a:t>А</a:t>
            </a:r>
            <a:r>
              <a:rPr lang="ru-RU" b="1">
                <a:latin typeface="Comic Sans MS" pitchFamily="66" charset="0"/>
              </a:rPr>
              <a:t>4</a:t>
            </a:r>
            <a:r>
              <a:rPr lang="ru-RU" sz="2800" b="1">
                <a:latin typeface="Comic Sans MS" pitchFamily="66" charset="0"/>
              </a:rPr>
              <a:t>, А</a:t>
            </a:r>
            <a:r>
              <a:rPr lang="ru-RU" b="1">
                <a:latin typeface="Comic Sans MS" pitchFamily="66" charset="0"/>
              </a:rPr>
              <a:t>4</a:t>
            </a:r>
            <a:r>
              <a:rPr lang="ru-RU" sz="2800" b="1">
                <a:latin typeface="Comic Sans MS" pitchFamily="66" charset="0"/>
              </a:rPr>
              <a:t>А</a:t>
            </a:r>
            <a:r>
              <a:rPr lang="ru-RU" b="1">
                <a:latin typeface="Comic Sans MS" pitchFamily="66" charset="0"/>
              </a:rPr>
              <a:t>5</a:t>
            </a:r>
            <a:r>
              <a:rPr lang="ru-RU" sz="2800" b="1">
                <a:latin typeface="Comic Sans MS" pitchFamily="66" charset="0"/>
              </a:rPr>
              <a:t>, А</a:t>
            </a:r>
            <a:r>
              <a:rPr lang="ru-RU" b="1">
                <a:latin typeface="Comic Sans MS" pitchFamily="66" charset="0"/>
              </a:rPr>
              <a:t>5</a:t>
            </a:r>
            <a:r>
              <a:rPr lang="ru-RU" sz="2800" b="1">
                <a:latin typeface="Comic Sans MS" pitchFamily="66" charset="0"/>
              </a:rPr>
              <a:t>А</a:t>
            </a:r>
            <a:r>
              <a:rPr lang="ru-RU" b="1">
                <a:latin typeface="Comic Sans MS" pitchFamily="66" charset="0"/>
              </a:rPr>
              <a:t>1</a:t>
            </a:r>
            <a:r>
              <a:rPr lang="ru-RU" sz="2800" b="1">
                <a:latin typeface="Comic Sans MS" pitchFamily="66" charset="0"/>
              </a:rPr>
              <a:t> - </a:t>
            </a:r>
            <a:r>
              <a:rPr lang="ru-RU" sz="2800" b="1">
                <a:solidFill>
                  <a:srgbClr val="C00000"/>
                </a:solidFill>
                <a:latin typeface="Comic Sans MS" pitchFamily="66" charset="0"/>
              </a:rPr>
              <a:t>стороны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714875" y="2428875"/>
            <a:ext cx="42148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Comic Sans MS" pitchFamily="66" charset="0"/>
              </a:rPr>
              <a:t>Р- сумма сторон многоугольника - </a:t>
            </a:r>
            <a:r>
              <a:rPr lang="ru-RU" sz="2800" b="1">
                <a:solidFill>
                  <a:srgbClr val="C00000"/>
                </a:solidFill>
                <a:latin typeface="Comic Sans MS" pitchFamily="66" charset="0"/>
              </a:rPr>
              <a:t>периметр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286375" y="3857625"/>
            <a:ext cx="3857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Comic Sans MS" pitchFamily="66" charset="0"/>
              </a:rPr>
              <a:t>А</a:t>
            </a:r>
            <a:r>
              <a:rPr lang="ru-RU" b="1">
                <a:latin typeface="Comic Sans MS" pitchFamily="66" charset="0"/>
              </a:rPr>
              <a:t>1,</a:t>
            </a:r>
            <a:r>
              <a:rPr lang="ru-RU" sz="2800" b="1">
                <a:latin typeface="Comic Sans MS" pitchFamily="66" charset="0"/>
              </a:rPr>
              <a:t>А</a:t>
            </a:r>
            <a:r>
              <a:rPr lang="ru-RU" b="1">
                <a:latin typeface="Comic Sans MS" pitchFamily="66" charset="0"/>
              </a:rPr>
              <a:t>2</a:t>
            </a:r>
            <a:r>
              <a:rPr lang="ru-RU" sz="2800" b="1">
                <a:latin typeface="Comic Sans MS" pitchFamily="66" charset="0"/>
              </a:rPr>
              <a:t>,А</a:t>
            </a:r>
            <a:r>
              <a:rPr lang="ru-RU" b="1">
                <a:latin typeface="Comic Sans MS" pitchFamily="66" charset="0"/>
              </a:rPr>
              <a:t>3</a:t>
            </a:r>
            <a:r>
              <a:rPr lang="ru-RU" sz="2800" b="1">
                <a:latin typeface="Comic Sans MS" pitchFamily="66" charset="0"/>
              </a:rPr>
              <a:t>,А</a:t>
            </a:r>
            <a:r>
              <a:rPr lang="ru-RU" b="1">
                <a:latin typeface="Comic Sans MS" pitchFamily="66" charset="0"/>
              </a:rPr>
              <a:t>4</a:t>
            </a:r>
            <a:r>
              <a:rPr lang="ru-RU" sz="2800" b="1">
                <a:latin typeface="Comic Sans MS" pitchFamily="66" charset="0"/>
              </a:rPr>
              <a:t>,А</a:t>
            </a:r>
            <a:r>
              <a:rPr lang="ru-RU" b="1">
                <a:latin typeface="Comic Sans MS" pitchFamily="66" charset="0"/>
              </a:rPr>
              <a:t>5</a:t>
            </a:r>
            <a:r>
              <a:rPr lang="ru-RU" sz="2800" b="1">
                <a:latin typeface="Comic Sans MS" pitchFamily="66" charset="0"/>
              </a:rPr>
              <a:t>- </a:t>
            </a:r>
            <a:r>
              <a:rPr lang="ru-RU" sz="2800" b="1">
                <a:solidFill>
                  <a:srgbClr val="C00000"/>
                </a:solidFill>
                <a:latin typeface="Comic Sans MS" pitchFamily="66" charset="0"/>
              </a:rPr>
              <a:t>вершины</a:t>
            </a:r>
          </a:p>
        </p:txBody>
      </p:sp>
      <p:cxnSp>
        <p:nvCxnSpPr>
          <p:cNvPr id="19" name="Прямая со стрелкой 18"/>
          <p:cNvCxnSpPr>
            <a:stCxn id="17" idx="2"/>
          </p:cNvCxnSpPr>
          <p:nvPr/>
        </p:nvCxnSpPr>
        <p:spPr>
          <a:xfrm rot="5400000">
            <a:off x="6370638" y="4298950"/>
            <a:ext cx="331787" cy="135731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7" idx="2"/>
          </p:cNvCxnSpPr>
          <p:nvPr/>
        </p:nvCxnSpPr>
        <p:spPr>
          <a:xfrm rot="16200000" flipH="1">
            <a:off x="7620794" y="4406107"/>
            <a:ext cx="331787" cy="1143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143500" y="5214938"/>
            <a:ext cx="1500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omic Sans MS" pitchFamily="66" charset="0"/>
              </a:rPr>
              <a:t>соседние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143750" y="5143500"/>
            <a:ext cx="1857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omic Sans MS" pitchFamily="66" charset="0"/>
              </a:rPr>
              <a:t>несоседние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F2F617-D962-4A20-B77E-12327C4A8B1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ятиугольник 6"/>
          <p:cNvSpPr/>
          <p:nvPr/>
        </p:nvSpPr>
        <p:spPr>
          <a:xfrm rot="16200000">
            <a:off x="1214438" y="1428750"/>
            <a:ext cx="2571750" cy="3571875"/>
          </a:xfrm>
          <a:prstGeom prst="homePlate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643188" y="1357313"/>
            <a:ext cx="9286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1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5" y="2857500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2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57688" y="4429125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3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88" y="4643438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4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625" y="2571750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5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88" y="142875"/>
            <a:ext cx="7358062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Многоугольник А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1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2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3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4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5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072063" y="1428750"/>
            <a:ext cx="3643312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Comic Sans MS" pitchFamily="66" charset="0"/>
              </a:rPr>
              <a:t>Отрезок, соединяющий две любые несоседние вершины многоугольника, называется </a:t>
            </a:r>
            <a:r>
              <a:rPr lang="ru-RU" sz="2800" b="1">
                <a:solidFill>
                  <a:srgbClr val="C00000"/>
                </a:solidFill>
                <a:latin typeface="Comic Sans MS" pitchFamily="66" charset="0"/>
              </a:rPr>
              <a:t>диагональю.</a:t>
            </a:r>
          </a:p>
        </p:txBody>
      </p:sp>
      <p:cxnSp>
        <p:nvCxnSpPr>
          <p:cNvPr id="22" name="Прямая соединительная линия 21"/>
          <p:cNvCxnSpPr>
            <a:endCxn id="7" idx="3"/>
          </p:cNvCxnSpPr>
          <p:nvPr/>
        </p:nvCxnSpPr>
        <p:spPr>
          <a:xfrm rot="5400000" flipH="1" flipV="1">
            <a:off x="321469" y="2321719"/>
            <a:ext cx="2571750" cy="17859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14375" y="3214688"/>
            <a:ext cx="357187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endCxn id="7" idx="3"/>
          </p:cNvCxnSpPr>
          <p:nvPr/>
        </p:nvCxnSpPr>
        <p:spPr>
          <a:xfrm rot="16200000" flipV="1">
            <a:off x="2107407" y="2321719"/>
            <a:ext cx="2571750" cy="178593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714375" y="3214688"/>
            <a:ext cx="3500438" cy="128587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14375" y="3214688"/>
            <a:ext cx="3571875" cy="128587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5B578-AF0F-4B73-9F1B-01A8C148C63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357188" y="1071563"/>
            <a:ext cx="6786562" cy="4143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ятиугольник 1"/>
          <p:cNvSpPr/>
          <p:nvPr/>
        </p:nvSpPr>
        <p:spPr>
          <a:xfrm rot="16200000">
            <a:off x="2357438" y="1357312"/>
            <a:ext cx="2643188" cy="3643313"/>
          </a:xfrm>
          <a:prstGeom prst="homePlate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714750" y="1285875"/>
            <a:ext cx="9286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1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72125" y="2857500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2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2125" y="4214813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3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38" y="4429125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4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75" y="2571750"/>
            <a:ext cx="6413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5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2571750" y="500063"/>
            <a:ext cx="2428875" cy="1143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500563" y="142875"/>
            <a:ext cx="41433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Comic Sans MS" pitchFamily="66" charset="0"/>
              </a:rPr>
              <a:t>Внешняя</a:t>
            </a:r>
            <a:r>
              <a:rPr lang="ru-RU" sz="2800" b="1">
                <a:latin typeface="Comic Sans MS" pitchFamily="66" charset="0"/>
              </a:rPr>
              <a:t> часть плоскости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 flipV="1">
            <a:off x="4500563" y="2286000"/>
            <a:ext cx="2428875" cy="1143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214938" y="1285875"/>
            <a:ext cx="41433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Comic Sans MS" pitchFamily="66" charset="0"/>
              </a:rPr>
              <a:t>Внутренняя</a:t>
            </a:r>
            <a:r>
              <a:rPr lang="ru-RU" sz="2800" b="1">
                <a:latin typeface="Comic Sans MS" pitchFamily="66" charset="0"/>
              </a:rPr>
              <a:t> часть плоскости</a:t>
            </a:r>
          </a:p>
        </p:txBody>
      </p:sp>
      <p:sp>
        <p:nvSpPr>
          <p:cNvPr id="10253" name="TextBox 16"/>
          <p:cNvSpPr txBox="1">
            <a:spLocks noChangeArrowheads="1"/>
          </p:cNvSpPr>
          <p:nvPr/>
        </p:nvSpPr>
        <p:spPr bwMode="auto">
          <a:xfrm>
            <a:off x="357188" y="5214938"/>
            <a:ext cx="85010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Comic Sans MS" pitchFamily="66" charset="0"/>
              </a:rPr>
              <a:t>Многоугольником</a:t>
            </a:r>
            <a:r>
              <a:rPr lang="ru-RU" sz="2800" b="1">
                <a:latin typeface="Comic Sans MS" pitchFamily="66" charset="0"/>
              </a:rPr>
              <a:t> называется фигура, состоящая из отрезков и внутренней  области.</a:t>
            </a: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38128D-2ADE-4B0F-BFCC-4C5C1B3BB97E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102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313" y="214313"/>
            <a:ext cx="68580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Многоугольники</a:t>
            </a:r>
          </a:p>
        </p:txBody>
      </p:sp>
      <p:cxnSp>
        <p:nvCxnSpPr>
          <p:cNvPr id="4" name="Прямая со стрелкой 3"/>
          <p:cNvCxnSpPr>
            <a:stCxn id="2" idx="2"/>
          </p:cNvCxnSpPr>
          <p:nvPr/>
        </p:nvCxnSpPr>
        <p:spPr>
          <a:xfrm rot="5400000">
            <a:off x="3251994" y="251619"/>
            <a:ext cx="925513" cy="21431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>
            <a:stCxn id="2" idx="2"/>
          </p:cNvCxnSpPr>
          <p:nvPr/>
        </p:nvCxnSpPr>
        <p:spPr>
          <a:xfrm rot="16200000" flipH="1">
            <a:off x="5180807" y="465931"/>
            <a:ext cx="996950" cy="178593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8625" y="1785938"/>
            <a:ext cx="37147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выпуклые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00625" y="1857375"/>
            <a:ext cx="3714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невыпуклые</a:t>
            </a:r>
          </a:p>
        </p:txBody>
      </p:sp>
      <p:cxnSp>
        <p:nvCxnSpPr>
          <p:cNvPr id="13" name="Прямая со стрелкой 12"/>
          <p:cNvCxnSpPr>
            <a:stCxn id="9" idx="2"/>
          </p:cNvCxnSpPr>
          <p:nvPr/>
        </p:nvCxnSpPr>
        <p:spPr>
          <a:xfrm rot="5400000">
            <a:off x="2001838" y="2716213"/>
            <a:ext cx="566737" cy="15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28625" y="3000375"/>
            <a:ext cx="3714750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Многоугольник называется </a:t>
            </a:r>
            <a:r>
              <a:rPr lang="ru-RU" sz="2400" b="1">
                <a:solidFill>
                  <a:srgbClr val="C00000"/>
                </a:solidFill>
                <a:latin typeface="Comic Sans MS" pitchFamily="66" charset="0"/>
              </a:rPr>
              <a:t>выпуклым</a:t>
            </a:r>
            <a:r>
              <a:rPr lang="ru-RU" sz="2400" b="1">
                <a:latin typeface="Comic Sans MS" pitchFamily="66" charset="0"/>
              </a:rPr>
              <a:t>, если он лежит по одну сторону от прямой, проходящей через любые две соседние вершины</a:t>
            </a:r>
            <a:r>
              <a:rPr lang="ru-RU" sz="2800" b="1">
                <a:latin typeface="Comic Sans MS" pitchFamily="66" charset="0"/>
              </a:rPr>
              <a:t>.</a:t>
            </a:r>
          </a:p>
        </p:txBody>
      </p:sp>
      <p:sp>
        <p:nvSpPr>
          <p:cNvPr id="19" name="Text Box 112"/>
          <p:cNvSpPr txBox="1">
            <a:spLocks noChangeArrowheads="1"/>
          </p:cNvSpPr>
          <p:nvPr/>
        </p:nvSpPr>
        <p:spPr bwMode="auto">
          <a:xfrm>
            <a:off x="4572000" y="3071813"/>
            <a:ext cx="41433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Многоугольник</a:t>
            </a:r>
          </a:p>
          <a:p>
            <a:r>
              <a:rPr lang="ru-RU" sz="2400" b="1">
                <a:latin typeface="Comic Sans MS" pitchFamily="66" charset="0"/>
              </a:rPr>
              <a:t>называется </a:t>
            </a:r>
            <a:r>
              <a:rPr lang="ru-RU" sz="2400" b="1">
                <a:solidFill>
                  <a:srgbClr val="C00000"/>
                </a:solidFill>
                <a:latin typeface="Comic Sans MS" pitchFamily="66" charset="0"/>
              </a:rPr>
              <a:t>невыпуклым</a:t>
            </a:r>
            <a:r>
              <a:rPr lang="ru-RU" sz="2400" b="1">
                <a:latin typeface="Comic Sans MS" pitchFamily="66" charset="0"/>
              </a:rPr>
              <a:t>,</a:t>
            </a:r>
          </a:p>
          <a:p>
            <a:r>
              <a:rPr lang="ru-RU" sz="2400" b="1">
                <a:latin typeface="Comic Sans MS" pitchFamily="66" charset="0"/>
              </a:rPr>
              <a:t>если он лежит по разные</a:t>
            </a:r>
          </a:p>
          <a:p>
            <a:r>
              <a:rPr lang="ru-RU" sz="2400" b="1">
                <a:latin typeface="Comic Sans MS" pitchFamily="66" charset="0"/>
              </a:rPr>
              <a:t>стороны от хотя бы </a:t>
            </a:r>
          </a:p>
          <a:p>
            <a:r>
              <a:rPr lang="ru-RU" sz="2400" b="1">
                <a:latin typeface="Comic Sans MS" pitchFamily="66" charset="0"/>
              </a:rPr>
              <a:t>одной прямой,</a:t>
            </a:r>
          </a:p>
          <a:p>
            <a:r>
              <a:rPr lang="ru-RU" sz="2400" b="1">
                <a:latin typeface="Comic Sans MS" pitchFamily="66" charset="0"/>
              </a:rPr>
              <a:t>проходящей через две</a:t>
            </a:r>
          </a:p>
          <a:p>
            <a:r>
              <a:rPr lang="ru-RU" sz="2400" b="1">
                <a:latin typeface="Comic Sans MS" pitchFamily="66" charset="0"/>
              </a:rPr>
              <a:t>соседние вершины.    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6431756" y="2783682"/>
            <a:ext cx="568325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AAB568-8206-4DEC-A22E-13730AA5FB9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7" grpId="0"/>
      <p:bldP spid="19" grpId="0"/>
    </p:bldLst>
  </p:timing>
</p:sld>
</file>

<file path=ppt/theme/theme1.xml><?xml version="1.0" encoding="utf-8"?>
<a:theme xmlns:a="http://schemas.openxmlformats.org/drawingml/2006/main" name="Презентация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ДОСКА</Template>
  <TotalTime>169</TotalTime>
  <Words>391</Words>
  <Application>Microsoft Office PowerPoint</Application>
  <PresentationFormat>Экран (4:3)</PresentationFormat>
  <Paragraphs>137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Презентация4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Многоугольники</dc:title>
  <dc:subject>Приложение</dc:subject>
  <dc:creator>Ефремова Наталья Александровна</dc:creator>
  <cp:lastModifiedBy>Пользователь</cp:lastModifiedBy>
  <cp:revision>26</cp:revision>
  <dcterms:created xsi:type="dcterms:W3CDTF">2011-07-12T07:30:24Z</dcterms:created>
  <dcterms:modified xsi:type="dcterms:W3CDTF">2014-01-20T10:23:47Z</dcterms:modified>
</cp:coreProperties>
</file>