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06" r:id="rId2"/>
    <p:sldId id="307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99" r:id="rId16"/>
    <p:sldId id="291" r:id="rId17"/>
    <p:sldId id="272" r:id="rId18"/>
    <p:sldId id="305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301" r:id="rId38"/>
    <p:sldId id="300" r:id="rId39"/>
    <p:sldId id="293" r:id="rId40"/>
    <p:sldId id="296" r:id="rId41"/>
    <p:sldId id="302" r:id="rId42"/>
    <p:sldId id="294" r:id="rId43"/>
    <p:sldId id="303" r:id="rId44"/>
    <p:sldId id="295" r:id="rId45"/>
    <p:sldId id="304" r:id="rId46"/>
    <p:sldId id="259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80"/>
    <a:srgbClr val="00FFFF"/>
    <a:srgbClr val="FFFF66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837" autoAdjust="0"/>
    <p:restoredTop sz="94660"/>
  </p:normalViewPr>
  <p:slideViewPr>
    <p:cSldViewPr>
      <p:cViewPr varScale="1">
        <p:scale>
          <a:sx n="105" d="100"/>
          <a:sy n="105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7787ED-A588-4327-A34F-34D71EE5F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AAA6B-B767-41AB-9FA6-D226EB76A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13B70-1065-46B5-AE94-B761CE96B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63F2E-6F29-4751-82B7-2ABB890BC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23286-8165-441C-8C0C-868A92D56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087FD-1F35-4E92-B500-5CCC4573B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F7AC4-BF3F-41A1-8788-C8DE3FEBB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DD5B8-5851-4173-916A-38BA30446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11025-DA09-4FA1-8F3B-436600B6A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8CB7-C21F-4E99-AC60-C9D814106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C27AC-3B1C-4636-94CA-32CE801AA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D17F9-D8EB-4AD7-A24C-A82AED0D7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CF935-EE22-4C03-B15B-0ECD4291B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66C6C-2FD4-4168-B131-C67B806B6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aseline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aseline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aseline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13A03A9-88F5-4FB1-9DBC-FEF0334D4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slide" Target="slide3.xml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30.xml"/><Relationship Id="rId18" Type="http://schemas.openxmlformats.org/officeDocument/2006/relationships/slide" Target="slide40.xml"/><Relationship Id="rId3" Type="http://schemas.openxmlformats.org/officeDocument/2006/relationships/slide" Target="slide9.xml"/><Relationship Id="rId21" Type="http://schemas.openxmlformats.org/officeDocument/2006/relationships/slide" Target="slide28.xml"/><Relationship Id="rId7" Type="http://schemas.openxmlformats.org/officeDocument/2006/relationships/slide" Target="slide37.xml"/><Relationship Id="rId12" Type="http://schemas.openxmlformats.org/officeDocument/2006/relationships/slide" Target="slide17.xml"/><Relationship Id="rId17" Type="http://schemas.openxmlformats.org/officeDocument/2006/relationships/slide" Target="slide8.xml"/><Relationship Id="rId2" Type="http://schemas.openxmlformats.org/officeDocument/2006/relationships/image" Target="../media/image3.png"/><Relationship Id="rId16" Type="http://schemas.openxmlformats.org/officeDocument/2006/relationships/slide" Target="slide7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6.xml"/><Relationship Id="rId11" Type="http://schemas.openxmlformats.org/officeDocument/2006/relationships/slide" Target="slide14.xml"/><Relationship Id="rId5" Type="http://schemas.openxmlformats.org/officeDocument/2006/relationships/slide" Target="slide44.xml"/><Relationship Id="rId15" Type="http://schemas.openxmlformats.org/officeDocument/2006/relationships/slide" Target="slide6.xml"/><Relationship Id="rId23" Type="http://schemas.openxmlformats.org/officeDocument/2006/relationships/slide" Target="slide23.xml"/><Relationship Id="rId10" Type="http://schemas.openxmlformats.org/officeDocument/2006/relationships/slide" Target="slide32.xml"/><Relationship Id="rId19" Type="http://schemas.openxmlformats.org/officeDocument/2006/relationships/slide" Target="slide42.xml"/><Relationship Id="rId4" Type="http://schemas.openxmlformats.org/officeDocument/2006/relationships/slide" Target="slide4.xml"/><Relationship Id="rId9" Type="http://schemas.openxmlformats.org/officeDocument/2006/relationships/slide" Target="slide11.xml"/><Relationship Id="rId14" Type="http://schemas.openxmlformats.org/officeDocument/2006/relationships/slide" Target="slide34.xml"/><Relationship Id="rId22" Type="http://schemas.openxmlformats.org/officeDocument/2006/relationships/slide" Target="slide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smtClean="0">
                <a:solidFill>
                  <a:srgbClr val="FF0066"/>
                </a:solidFill>
              </a:rPr>
              <a:t>Морской бой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Обобщающий урок по теме «Квадратичная функция»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hlink"/>
                </a:solidFill>
                <a:latin typeface="Arial Narrow" pitchFamily="34" charset="0"/>
              </a:rPr>
              <a:t>Ответ 10</a:t>
            </a:r>
            <a:r>
              <a:rPr lang="ru-RU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dirty="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dirty="0" smtClean="0">
              <a:solidFill>
                <a:srgbClr val="008080"/>
              </a:solidFill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х</a:t>
            </a:r>
            <a:r>
              <a:rPr lang="ru-RU" sz="6600" baseline="-250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1</a:t>
            </a: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= -2; х</a:t>
            </a:r>
            <a:r>
              <a:rPr lang="ru-RU" sz="6600" baseline="-250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2 </a:t>
            </a: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= -3.</a:t>
            </a:r>
          </a:p>
          <a:p>
            <a:pPr algn="ctr" eaLnBrk="1" hangingPunct="1">
              <a:buFontTx/>
              <a:buNone/>
              <a:defRPr/>
            </a:pPr>
            <a:endParaRPr lang="ru-RU" sz="6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1600" dirty="0" smtClean="0">
                <a:latin typeface="Monotype Corsiva" pitchFamily="66" charset="0"/>
                <a:hlinkClick r:id="rId3" action="ppaction://hlinksldjump"/>
              </a:rPr>
              <a:t>Обратно</a:t>
            </a:r>
            <a:endParaRPr lang="ru-RU" sz="16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Б-1</a:t>
            </a:r>
            <a:br>
              <a:rPr lang="ru-RU" sz="4000" smtClean="0"/>
            </a:br>
            <a:r>
              <a:rPr lang="ru-RU" sz="4000" smtClean="0"/>
              <a:t>10 </a:t>
            </a:r>
            <a:r>
              <a:rPr lang="ru-RU" sz="4000" smtClean="0">
                <a:latin typeface="Arial Narrow" pitchFamily="34" charset="0"/>
              </a:rPr>
              <a:t>очков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i="1" smtClean="0">
                <a:latin typeface="Arial Narrow" pitchFamily="34" charset="0"/>
              </a:rPr>
              <a:t>Решите уравнение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i="1" smtClean="0">
              <a:latin typeface="Arial Narrow" pitchFamily="34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6000" b="1" smtClean="0">
                <a:latin typeface="Monotype Corsiva" pitchFamily="66" charset="0"/>
              </a:rPr>
              <a:t>12х </a:t>
            </a:r>
            <a:r>
              <a:rPr lang="ru-RU" sz="6000" b="1" baseline="30000" smtClean="0">
                <a:latin typeface="Monotype Corsiva" pitchFamily="66" charset="0"/>
              </a:rPr>
              <a:t>2 </a:t>
            </a:r>
            <a:r>
              <a:rPr lang="ru-RU" sz="6000" b="1" smtClean="0">
                <a:latin typeface="Monotype Corsiva" pitchFamily="66" charset="0"/>
              </a:rPr>
              <a:t>+3х=0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6000" b="1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smtClean="0"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1600" b="1" smtClean="0">
              <a:latin typeface="Monotype Corsiva" pitchFamily="66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smtClean="0">
                <a:latin typeface="Arial Narrow" pitchFamily="34" charset="0"/>
                <a:hlinkClick r:id="rId3" action="ppaction://hlinksldjump"/>
              </a:rPr>
              <a:t>проверка</a:t>
            </a:r>
            <a:endParaRPr lang="ru-RU" sz="1600" b="1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rial Narrow" pitchFamily="34" charset="0"/>
              </a:rPr>
              <a:t>Ответ</a:t>
            </a:r>
            <a:r>
              <a:rPr lang="ru-RU" smtClean="0"/>
              <a:t> 10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mtClean="0"/>
          </a:p>
          <a:p>
            <a:pPr algn="ctr" eaLnBrk="1" hangingPunct="1">
              <a:buFontTx/>
              <a:buNone/>
              <a:defRPr/>
            </a:pPr>
            <a:endParaRPr lang="ru-RU" smtClean="0"/>
          </a:p>
          <a:p>
            <a:pPr algn="ctr" eaLnBrk="1" hangingPunct="1">
              <a:buFontTx/>
              <a:buNone/>
              <a:defRPr/>
            </a:pPr>
            <a:r>
              <a:rPr lang="ru-RU" sz="6600" smtClean="0">
                <a:latin typeface="Monotype Corsiva" pitchFamily="66" charset="0"/>
              </a:rPr>
              <a:t>х</a:t>
            </a:r>
            <a:r>
              <a:rPr lang="ru-RU" sz="6600" baseline="-25000" smtClean="0">
                <a:latin typeface="Monotype Corsiva" pitchFamily="66" charset="0"/>
              </a:rPr>
              <a:t>1</a:t>
            </a:r>
            <a:r>
              <a:rPr lang="ru-RU" sz="6600" smtClean="0">
                <a:latin typeface="Monotype Corsiva" pitchFamily="66" charset="0"/>
              </a:rPr>
              <a:t>= 0; х</a:t>
            </a:r>
            <a:r>
              <a:rPr lang="ru-RU" sz="6600" baseline="-25000" smtClean="0">
                <a:latin typeface="Monotype Corsiva" pitchFamily="66" charset="0"/>
              </a:rPr>
              <a:t>2 </a:t>
            </a:r>
            <a:r>
              <a:rPr lang="ru-RU" sz="6600" smtClean="0">
                <a:latin typeface="Monotype Corsiva" pitchFamily="66" charset="0"/>
              </a:rPr>
              <a:t>= -0,25.</a:t>
            </a:r>
          </a:p>
          <a:p>
            <a:pPr algn="ctr" eaLnBrk="1" hangingPunct="1">
              <a:buFontTx/>
              <a:buNone/>
              <a:defRPr/>
            </a:pPr>
            <a:endParaRPr lang="ru-RU" sz="660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160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1600" smtClean="0">
              <a:latin typeface="Monotype Corsiva" pitchFamily="66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1600" b="1" smtClean="0">
                <a:latin typeface="Arial Narrow" pitchFamily="34" charset="0"/>
                <a:hlinkClick r:id="rId2" action="ppaction://hlinksldjump"/>
              </a:rPr>
              <a:t>обратно</a:t>
            </a:r>
            <a:endParaRPr lang="ru-RU" sz="1600" b="1" smtClean="0">
              <a:latin typeface="Arial Narrow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ru-RU" b="1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Ответ 10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i="1" dirty="0" smtClean="0"/>
              <a:t>Уравнение вида</a:t>
            </a:r>
            <a:r>
              <a:rPr lang="ru-RU" dirty="0" smtClean="0"/>
              <a:t> </a:t>
            </a:r>
            <a:r>
              <a:rPr lang="ru-RU" sz="4800" i="1" dirty="0" smtClean="0">
                <a:latin typeface="Bookman Old Style" pitchFamily="18" charset="0"/>
              </a:rPr>
              <a:t>ах</a:t>
            </a:r>
            <a:r>
              <a:rPr lang="ru-RU" sz="4800" i="1" baseline="30000" dirty="0" smtClean="0">
                <a:latin typeface="Bookman Old Style" pitchFamily="18" charset="0"/>
              </a:rPr>
              <a:t>2 </a:t>
            </a:r>
            <a:r>
              <a:rPr lang="ru-RU" sz="4800" i="1" dirty="0" smtClean="0">
                <a:latin typeface="Bookman Old Style" pitchFamily="18" charset="0"/>
              </a:rPr>
              <a:t>+вх+с=0,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sz="2800" i="1" dirty="0" smtClean="0">
                <a:latin typeface="Arial Unicode MS" pitchFamily="34" charset="-128"/>
              </a:rPr>
              <a:t>где </a:t>
            </a:r>
            <a:r>
              <a:rPr lang="ru-RU" sz="4000" i="1" dirty="0" smtClean="0">
                <a:latin typeface="Bookman Old Style" pitchFamily="18" charset="0"/>
              </a:rPr>
              <a:t>а</a:t>
            </a:r>
            <a:r>
              <a:rPr lang="ru-RU" sz="2800" i="1" dirty="0" smtClean="0">
                <a:latin typeface="Arial Unicode MS" pitchFamily="34" charset="-128"/>
              </a:rPr>
              <a:t> - неравное 0 число,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i="1" dirty="0" smtClean="0">
              <a:latin typeface="Arial Unicode MS" pitchFamily="34" charset="-128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latin typeface="Arial Unicode MS" pitchFamily="34" charset="-128"/>
              </a:rPr>
              <a:t> называется квадратным.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i="1" dirty="0" smtClean="0">
              <a:latin typeface="Arial Unicode MS" pitchFamily="34" charset="-128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1600" b="1" dirty="0" smtClean="0">
                <a:latin typeface="Antiqua-Bold" pitchFamily="2" charset="0"/>
                <a:hlinkClick r:id="rId2" action="ppaction://hlinksldjump"/>
              </a:rPr>
              <a:t>обратно</a:t>
            </a:r>
            <a:endParaRPr lang="ru-RU" sz="1600" b="1" dirty="0" smtClean="0"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В-4</a:t>
            </a:r>
            <a:br>
              <a:rPr lang="ru-RU" sz="4000" smtClean="0"/>
            </a:br>
            <a:r>
              <a:rPr lang="ru-RU" sz="4000" smtClean="0"/>
              <a:t>15 </a:t>
            </a:r>
            <a:r>
              <a:rPr lang="ru-RU" sz="4000" smtClean="0">
                <a:latin typeface="Antiqua-Bold" pitchFamily="2" charset="0"/>
              </a:rPr>
              <a:t>очков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     </a:t>
            </a:r>
            <a:r>
              <a:rPr lang="ru-RU" dirty="0" smtClean="0">
                <a:latin typeface="Antiqua-Bold" pitchFamily="2" charset="0"/>
              </a:rPr>
              <a:t>При каких значениях </a:t>
            </a:r>
            <a:r>
              <a:rPr lang="ru-RU" sz="3600" i="1" dirty="0" smtClean="0">
                <a:latin typeface="Times New Roman" pitchFamily="18" charset="0"/>
              </a:rPr>
              <a:t>а</a:t>
            </a:r>
            <a:r>
              <a:rPr lang="ru-RU" i="1" dirty="0" smtClean="0">
                <a:latin typeface="Antiqua-Bold" pitchFamily="2" charset="0"/>
              </a:rPr>
              <a:t> </a:t>
            </a:r>
            <a:r>
              <a:rPr lang="ru-RU" dirty="0" smtClean="0">
                <a:latin typeface="Antiqua-Bold" pitchFamily="2" charset="0"/>
              </a:rPr>
              <a:t>уравнение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latin typeface="Antiqua-Bold" pitchFamily="2" charset="0"/>
              </a:rPr>
              <a:t>    </a:t>
            </a:r>
            <a:r>
              <a:rPr lang="ru-RU" sz="4000" i="1" dirty="0" smtClean="0">
                <a:latin typeface="Times New Roman" pitchFamily="18" charset="0"/>
              </a:rPr>
              <a:t>ах</a:t>
            </a:r>
            <a:r>
              <a:rPr lang="ru-RU" sz="4000" i="1" baseline="30000" dirty="0" smtClean="0">
                <a:latin typeface="Times New Roman" pitchFamily="18" charset="0"/>
              </a:rPr>
              <a:t>2 </a:t>
            </a:r>
            <a:r>
              <a:rPr lang="ru-RU" sz="4000" i="1" dirty="0" smtClean="0">
                <a:latin typeface="Times New Roman" pitchFamily="18" charset="0"/>
              </a:rPr>
              <a:t>+6х+3=0</a:t>
            </a:r>
            <a:r>
              <a:rPr lang="ru-RU" dirty="0" smtClean="0">
                <a:latin typeface="Antiqua-Bold" pitchFamily="2" charset="0"/>
              </a:rPr>
              <a:t> имеет два различных корня?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400" dirty="0" smtClean="0">
                <a:latin typeface="Antiqua-Bold" pitchFamily="2" charset="0"/>
                <a:hlinkClick r:id="rId2" action="ppaction://hlinksldjump"/>
              </a:rPr>
              <a:t>ответ</a:t>
            </a:r>
            <a:endParaRPr lang="ru-RU" sz="2400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Ответ 15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latin typeface="Antiqua-Bold" pitchFamily="2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latin typeface="Antiqua-Bold" pitchFamily="2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4800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              а</a:t>
            </a:r>
            <a:r>
              <a:rPr lang="en-US" sz="4800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&lt;</a:t>
            </a:r>
            <a:r>
              <a:rPr lang="ru-RU" sz="4800" i="1" dirty="0" smtClean="0">
                <a:solidFill>
                  <a:srgbClr val="000000"/>
                </a:solidFill>
                <a:effectLst/>
                <a:latin typeface="Times New Roman" pitchFamily="18" charset="0"/>
              </a:rPr>
              <a:t>4  и</a:t>
            </a:r>
            <a:r>
              <a:rPr lang="ru-RU" sz="4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4400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Antiqua-Bold" pitchFamily="2" charset="0"/>
                <a:hlinkClick r:id="rId4" action="ppaction://hlinksldjump"/>
              </a:rPr>
              <a:t>обратно</a:t>
            </a:r>
            <a:endParaRPr lang="ru-RU" sz="2000" dirty="0" smtClean="0">
              <a:latin typeface="Antiqua-Bold" pitchFamily="2" charset="0"/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700338" y="3716338"/>
          <a:ext cx="1511300" cy="738187"/>
        </p:xfrm>
        <a:graphic>
          <a:graphicData uri="http://schemas.openxmlformats.org/presentationml/2006/ole">
            <p:oleObj spid="_x0000_s1026" name="Формула" r:id="rId5" imgW="368140" imgH="17772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20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3905250" y="2679700"/>
          <a:ext cx="1333500" cy="431800"/>
        </p:xfrm>
        <a:graphic>
          <a:graphicData uri="http://schemas.openxmlformats.org/presentationml/2006/ole">
            <p:oleObj spid="_x0000_s2050" name="Формула" r:id="rId3" imgW="1333500" imgH="431800" progId="Equation.3">
              <p:embed/>
            </p:oleObj>
          </a:graphicData>
        </a:graphic>
      </p:graphicFrame>
      <p:sp>
        <p:nvSpPr>
          <p:cNvPr id="696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734050"/>
            <a:ext cx="8229600" cy="252413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/>
              <a:t>обратно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В-5</a:t>
            </a:r>
            <a:b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 </a:t>
            </a:r>
            <a: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ntiqua-Bold" pitchFamily="2" charset="0"/>
              </a:rPr>
              <a:t>очков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При каких значениях </a:t>
            </a:r>
            <a:r>
              <a:rPr lang="ru-RU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а</a:t>
            </a:r>
            <a:r>
              <a:rPr lang="en-US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</a:t>
            </a: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уравнение</a:t>
            </a: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Fax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</a:rPr>
              <a:t>   имеет положительные корни?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Fax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Fax" pitchFamily="18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Fax" pitchFamily="18" charset="0"/>
                <a:hlinkClick r:id="rId4" action="ppaction://hlinksldjump"/>
              </a:rPr>
              <a:t>ответ</a:t>
            </a:r>
            <a:endParaRPr lang="ru-RU" sz="24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Fax" pitchFamily="18" charset="0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547813" y="2708275"/>
          <a:ext cx="5254625" cy="1143000"/>
        </p:xfrm>
        <a:graphic>
          <a:graphicData uri="http://schemas.openxmlformats.org/presentationml/2006/ole">
            <p:oleObj spid="_x0000_s3074" name="Формула" r:id="rId5" imgW="914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9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Ответ 20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547813" y="2205038"/>
          <a:ext cx="3743325" cy="831850"/>
        </p:xfrm>
        <a:graphic>
          <a:graphicData uri="http://schemas.openxmlformats.org/presentationml/2006/ole">
            <p:oleObj spid="_x0000_s4098" name="Формула" r:id="rId4" imgW="914400" imgH="203040" progId="Equation.3">
              <p:embed/>
            </p:oleObj>
          </a:graphicData>
        </a:graphic>
      </p:graphicFrame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005263"/>
            <a:ext cx="82296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8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hlinkClick r:id="rId5" action="ppaction://hlinksldjump"/>
              </a:rPr>
              <a:t>обратно</a:t>
            </a:r>
            <a:endParaRPr lang="ru-RU" sz="24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1619250" y="4005263"/>
          <a:ext cx="1511300" cy="736600"/>
        </p:xfrm>
        <a:graphic>
          <a:graphicData uri="http://schemas.openxmlformats.org/presentationml/2006/ole">
            <p:oleObj spid="_x0000_s4099" name="Формула" r:id="rId6" imgW="368140" imgH="177723" progId="Equation.3">
              <p:embed/>
            </p:oleObj>
          </a:graphicData>
        </a:graphic>
      </p:graphicFrame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539750" y="1557338"/>
            <a:ext cx="7056438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Уравнение</a:t>
            </a:r>
            <a:r>
              <a:rPr lang="ru-RU" sz="4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ru-RU" sz="4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</a:p>
          <a:p>
            <a:pPr>
              <a:defRPr/>
            </a:pPr>
            <a:r>
              <a:rPr lang="ru-RU" sz="4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>
              <a:defRPr/>
            </a:pPr>
            <a:endParaRPr lang="ru-RU" sz="4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4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имеет положительные корни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ntiqua-Bold" pitchFamily="2" charset="0"/>
              </a:rPr>
              <a:t>Ответ 10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3600" i="1" smtClean="0">
                <a:latin typeface="Times New Roman" pitchFamily="18" charset="0"/>
              </a:rPr>
              <a:t>D=b</a:t>
            </a:r>
            <a:r>
              <a:rPr lang="en-US" sz="2400" i="1" baseline="30000" smtClean="0">
                <a:latin typeface="Times New Roman" pitchFamily="18" charset="0"/>
              </a:rPr>
              <a:t> </a:t>
            </a:r>
            <a:r>
              <a:rPr lang="en-US" sz="3600" i="1" baseline="30000" smtClean="0">
                <a:latin typeface="Times New Roman" pitchFamily="18" charset="0"/>
              </a:rPr>
              <a:t>2</a:t>
            </a:r>
            <a:r>
              <a:rPr lang="ru-RU" sz="3600" i="1" smtClean="0">
                <a:latin typeface="Times New Roman" pitchFamily="18" charset="0"/>
              </a:rPr>
              <a:t>-</a:t>
            </a:r>
            <a:r>
              <a:rPr lang="en-US" sz="3600" i="1" smtClean="0">
                <a:latin typeface="Times New Roman" pitchFamily="18" charset="0"/>
              </a:rPr>
              <a:t>4ac</a:t>
            </a:r>
            <a:r>
              <a:rPr lang="ru-RU" sz="3600" i="1" smtClean="0">
                <a:latin typeface="Times New Roman" pitchFamily="18" charset="0"/>
              </a:rPr>
              <a:t>,</a:t>
            </a:r>
            <a:r>
              <a:rPr lang="ru-RU" sz="3600" i="1" smtClean="0"/>
              <a:t> </a:t>
            </a:r>
            <a:endParaRPr lang="en-US" sz="3600" i="1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i="1" smtClean="0">
                <a:latin typeface="Antiqua-Bold" pitchFamily="2" charset="0"/>
              </a:rPr>
              <a:t>где </a:t>
            </a:r>
            <a:r>
              <a:rPr lang="ru-RU" sz="3600" i="1" smtClean="0">
                <a:latin typeface="Times New Roman" pitchFamily="18" charset="0"/>
              </a:rPr>
              <a:t>а,</a:t>
            </a:r>
            <a:r>
              <a:rPr lang="en-US" sz="3600" i="1" smtClean="0">
                <a:latin typeface="Times New Roman" pitchFamily="18" charset="0"/>
              </a:rPr>
              <a:t>b</a:t>
            </a:r>
            <a:r>
              <a:rPr lang="ru-RU" sz="3600" i="1" smtClean="0">
                <a:latin typeface="Times New Roman" pitchFamily="18" charset="0"/>
              </a:rPr>
              <a:t>,с</a:t>
            </a:r>
            <a:r>
              <a:rPr lang="ru-RU" sz="3600" i="1" smtClean="0">
                <a:latin typeface="Antiqua-Bold" pitchFamily="2" charset="0"/>
              </a:rPr>
              <a:t> - коэффициенты </a:t>
            </a:r>
            <a:endParaRPr lang="en-US" sz="3600" i="1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i="1" smtClean="0">
                <a:latin typeface="Antiqua-Bold" pitchFamily="2" charset="0"/>
              </a:rPr>
              <a:t>квадратного уравнения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i="1" smtClean="0">
                <a:latin typeface="Antiqua-Bold" pitchFamily="2" charset="0"/>
              </a:rPr>
              <a:t> </a:t>
            </a:r>
            <a:r>
              <a:rPr lang="en-US" sz="4000" i="1" smtClean="0">
                <a:latin typeface="Times New Roman" pitchFamily="18" charset="0"/>
              </a:rPr>
              <a:t>a</a:t>
            </a:r>
            <a:r>
              <a:rPr lang="ru-RU" sz="4000" i="1" smtClean="0">
                <a:latin typeface="Times New Roman" pitchFamily="18" charset="0"/>
              </a:rPr>
              <a:t>х</a:t>
            </a:r>
            <a:r>
              <a:rPr lang="ru-RU" sz="4000" i="1" baseline="30000" smtClean="0">
                <a:latin typeface="Times New Roman" pitchFamily="18" charset="0"/>
              </a:rPr>
              <a:t>2</a:t>
            </a:r>
            <a:r>
              <a:rPr lang="ru-RU" sz="4000" i="1" smtClean="0">
                <a:latin typeface="Times New Roman" pitchFamily="18" charset="0"/>
              </a:rPr>
              <a:t>+</a:t>
            </a:r>
            <a:r>
              <a:rPr lang="en-US" sz="4000" i="1" smtClean="0">
                <a:latin typeface="Times New Roman" pitchFamily="18" charset="0"/>
              </a:rPr>
              <a:t>b</a:t>
            </a:r>
            <a:r>
              <a:rPr lang="ru-RU" sz="4000" i="1" smtClean="0">
                <a:latin typeface="Times New Roman" pitchFamily="18" charset="0"/>
              </a:rPr>
              <a:t>х+с</a:t>
            </a:r>
            <a:r>
              <a:rPr lang="en-US" sz="4000" i="1" smtClean="0">
                <a:latin typeface="Times New Roman" pitchFamily="18" charset="0"/>
              </a:rPr>
              <a:t>=0</a:t>
            </a:r>
            <a:r>
              <a:rPr lang="ru-RU" sz="3600" i="1" smtClean="0">
                <a:latin typeface="Antiqua-Bold" pitchFamily="2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3600" i="1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3600" i="1" smtClean="0">
              <a:latin typeface="Antiqua-Bold" pitchFamily="2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i="1" smtClean="0">
              <a:latin typeface="Antiqua-Bold" pitchFamily="2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smtClean="0">
                <a:latin typeface="Antiqua-Bold" pitchFamily="2" charset="0"/>
                <a:hlinkClick r:id="rId2" action="ppaction://hlinksldjump"/>
              </a:rPr>
              <a:t>обратно</a:t>
            </a:r>
            <a:endParaRPr lang="ru-RU" sz="1600" smtClean="0"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4937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Урок-игра по  алгебре в 9 классе.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857250"/>
            <a:ext cx="9001125" cy="600075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Основные понятия: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Квадратный трехчлен, квадратное уравнение, парабола.</a:t>
            </a:r>
          </a:p>
          <a:p>
            <a:pPr eaLnBrk="1" hangingPunct="1">
              <a:defRPr/>
            </a:pPr>
            <a:r>
              <a:rPr lang="ru-RU" sz="2000" dirty="0" smtClean="0"/>
              <a:t>Для проведения урока в данной форме класс разбивается на 2-3 группы. Команды поочередно «стреляют» в корабли противника, называя ячейки игрового поля (слайд 3). Нажимая на символ </a:t>
            </a:r>
            <a:r>
              <a:rPr lang="ru-RU" sz="2400" dirty="0" smtClean="0"/>
              <a:t>*</a:t>
            </a:r>
            <a:r>
              <a:rPr lang="ru-RU" sz="2000" dirty="0" smtClean="0"/>
              <a:t> в указанной ячейке мы проверяем результативность хода.</a:t>
            </a:r>
          </a:p>
          <a:p>
            <a:pPr eaLnBrk="1" hangingPunct="1">
              <a:defRPr/>
            </a:pPr>
            <a:r>
              <a:rPr lang="ru-RU" sz="2000" dirty="0" smtClean="0"/>
              <a:t>Если одна из команд допустила промах, происходит переход хода, при попадании всем командам предлагается задание. Первоочередное право ответа у той команды, которая сделала результативный ход. Если эта команда допускает ошибку, отвечают соперники. Баллы начисляются команде, давшей правильный ответ. </a:t>
            </a:r>
          </a:p>
          <a:p>
            <a:pPr eaLnBrk="1" hangingPunct="1">
              <a:defRPr/>
            </a:pPr>
            <a:r>
              <a:rPr lang="ru-RU" sz="2000" dirty="0" smtClean="0"/>
              <a:t>Время выполнения задания ограниченно. По истечении отведенного времени (или щелчком) на слайде высвечивается слово «ответ» или «проверка». Нажатием на появившееся слово мы переходим к слайду с правильным ответом. Со слайда с ответом нажатием на слово «обратно» мы переходи вновь к игровому полю (слайд 3).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Antiqua-Bold" pitchFamily="2" charset="0"/>
              </a:rPr>
              <a:t>Ответ 10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Antiqua-Bold" pitchFamily="2" charset="0"/>
              </a:rPr>
              <a:t>если</a:t>
            </a:r>
            <a:r>
              <a:rPr lang="en-US" smtClean="0">
                <a:latin typeface="Antiqua-Bold" pitchFamily="2" charset="0"/>
              </a:rPr>
              <a:t> D=0</a:t>
            </a:r>
            <a:r>
              <a:rPr lang="ru-RU" smtClean="0">
                <a:latin typeface="Antiqua-Bold" pitchFamily="2" charset="0"/>
              </a:rPr>
              <a:t>, то квадратное уравнение имеет два совпавших корня;</a:t>
            </a:r>
            <a:endParaRPr lang="en-US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Antiqua-Bold" pitchFamily="2" charset="0"/>
              </a:rPr>
              <a:t>если</a:t>
            </a:r>
            <a:r>
              <a:rPr lang="en-US" smtClean="0">
                <a:latin typeface="Antiqua-Bold" pitchFamily="2" charset="0"/>
              </a:rPr>
              <a:t> D&gt;0</a:t>
            </a:r>
            <a:r>
              <a:rPr lang="ru-RU" smtClean="0">
                <a:latin typeface="Antiqua-Bold" pitchFamily="2" charset="0"/>
              </a:rPr>
              <a:t>, то квадратное уравнение имеет два различных корня.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latin typeface="Antiqua-Bold" pitchFamily="2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>
                <a:latin typeface="Antiqua-Bold" pitchFamily="2" charset="0"/>
                <a:hlinkClick r:id="rId2" action="ppaction://hlinksldjump"/>
              </a:rPr>
              <a:t>обратно</a:t>
            </a:r>
            <a:endParaRPr lang="ru-RU" sz="2000" smtClean="0">
              <a:latin typeface="Antiqua-Bold" pitchFamily="2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latin typeface="Antiqua-Bold" pitchFamily="2" charset="0"/>
              </a:rPr>
              <a:t>И-2</a:t>
            </a:r>
            <a:br>
              <a:rPr lang="ru-RU" sz="4000" smtClean="0">
                <a:latin typeface="Antiqua-Bold" pitchFamily="2" charset="0"/>
              </a:rPr>
            </a:br>
            <a:r>
              <a:rPr lang="ru-RU" sz="4000" smtClean="0">
                <a:latin typeface="Antiqua-Bold" pitchFamily="2" charset="0"/>
              </a:rPr>
              <a:t>15 очков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latin typeface="Antiqua-Bold" pitchFamily="2" charset="0"/>
              </a:rPr>
              <a:t>  В прямоугольном треугольнике один катет на </a:t>
            </a:r>
            <a:r>
              <a:rPr lang="ru-RU" sz="4400" dirty="0" smtClean="0">
                <a:latin typeface="Antiqua-Bold" pitchFamily="2" charset="0"/>
              </a:rPr>
              <a:t>7</a:t>
            </a:r>
            <a:r>
              <a:rPr lang="ru-RU" dirty="0" smtClean="0">
                <a:latin typeface="Antiqua-Bold" pitchFamily="2" charset="0"/>
              </a:rPr>
              <a:t>см больше другого, найдите стороны треугольника, если его гипотенуза на </a:t>
            </a:r>
            <a:r>
              <a:rPr lang="ru-RU" sz="4800" dirty="0" smtClean="0">
                <a:latin typeface="Antiqua-Bold" pitchFamily="2" charset="0"/>
              </a:rPr>
              <a:t>1</a:t>
            </a:r>
            <a:r>
              <a:rPr lang="ru-RU" dirty="0" smtClean="0">
                <a:latin typeface="Antiqua-Bold" pitchFamily="2" charset="0"/>
              </a:rPr>
              <a:t>см больше большего катета.</a:t>
            </a:r>
          </a:p>
          <a:p>
            <a:pPr eaLnBrk="1" hangingPunct="1">
              <a:buFontTx/>
              <a:buNone/>
              <a:defRPr/>
            </a:pPr>
            <a:endParaRPr lang="ru-RU" dirty="0" smtClean="0">
              <a:latin typeface="Antiqua-Bold" pitchFamily="2" charset="0"/>
            </a:endParaRPr>
          </a:p>
          <a:p>
            <a:pPr eaLnBrk="1" hangingPunct="1">
              <a:defRPr/>
            </a:pPr>
            <a:endParaRPr lang="ru-RU" dirty="0" smtClean="0">
              <a:latin typeface="Antiqua-Bold" pitchFamily="2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dirty="0" smtClean="0">
                <a:latin typeface="Antiqua-Bold" pitchFamily="2" charset="0"/>
                <a:hlinkClick r:id="rId3" action="ppaction://hlinksldjump"/>
              </a:rPr>
              <a:t>ответ</a:t>
            </a:r>
            <a:endParaRPr lang="ru-RU" sz="2000" dirty="0" smtClean="0"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9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15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smtClean="0">
                <a:latin typeface="Antiqua-Bold" pitchFamily="2" charset="0"/>
              </a:rPr>
              <a:t>В прямоугольном треугольнике один катет на 7см больше другого, найдите стороны треугольника, если его гипотенуза на 1см больше большего катета.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smtClean="0"/>
              <a:t>Стороны треугольника равны соответственно 5, 12 и 13 см.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36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16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smtClean="0">
                <a:hlinkClick r:id="rId2" action="ppaction://hlinksldjump"/>
              </a:rPr>
              <a:t>обратно</a:t>
            </a:r>
            <a:endParaRPr lang="ru-RU" sz="16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И-3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smtClean="0">
                <a:solidFill>
                  <a:srgbClr val="FFFF66"/>
                </a:solidFill>
                <a:latin typeface="Times New Roman" pitchFamily="18" charset="0"/>
              </a:rPr>
              <a:t>Разложите на множители многочлен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4400" i="1" smtClean="0">
                <a:solidFill>
                  <a:srgbClr val="FFFF66"/>
                </a:solidFill>
                <a:latin typeface="Times New Roman" pitchFamily="18" charset="0"/>
              </a:rPr>
              <a:t>3х</a:t>
            </a:r>
            <a:r>
              <a:rPr lang="ru-RU" sz="4400" i="1" baseline="30000" smtClean="0">
                <a:solidFill>
                  <a:srgbClr val="FFFF66"/>
                </a:solidFill>
                <a:latin typeface="Times New Roman" pitchFamily="18" charset="0"/>
              </a:rPr>
              <a:t>3</a:t>
            </a:r>
            <a:r>
              <a:rPr lang="ru-RU" sz="4400" i="1" smtClean="0">
                <a:solidFill>
                  <a:srgbClr val="FFFF66"/>
                </a:solidFill>
                <a:latin typeface="Times New Roman" pitchFamily="18" charset="0"/>
              </a:rPr>
              <a:t>-15х</a:t>
            </a:r>
            <a:r>
              <a:rPr lang="ru-RU" sz="4400" i="1" baseline="30000" smtClean="0">
                <a:solidFill>
                  <a:srgbClr val="FFFF66"/>
                </a:solidFill>
                <a:latin typeface="Times New Roman" pitchFamily="18" charset="0"/>
              </a:rPr>
              <a:t>2</a:t>
            </a:r>
            <a:r>
              <a:rPr lang="ru-RU" sz="4400" i="1" smtClean="0">
                <a:solidFill>
                  <a:srgbClr val="FFFF66"/>
                </a:solidFill>
                <a:latin typeface="Times New Roman" pitchFamily="18" charset="0"/>
              </a:rPr>
              <a:t>+6х.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4400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4400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4400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solidFill>
                  <a:srgbClr val="FFFF66"/>
                </a:solidFill>
                <a:latin typeface="Times New Roman" pitchFamily="18" charset="0"/>
                <a:hlinkClick r:id="rId3" action="ppaction://hlinksldjump"/>
              </a:rPr>
              <a:t>ответ</a:t>
            </a:r>
            <a:r>
              <a:rPr lang="ru-RU" sz="4400" smtClean="0">
                <a:solidFill>
                  <a:srgbClr val="FFFF66"/>
                </a:solidFill>
                <a:latin typeface="Times New Roman" pitchFamily="18" charset="0"/>
                <a:hlinkClick r:id="rId3" action="ppaction://hlinksldjump"/>
              </a:rPr>
              <a:t> </a:t>
            </a:r>
            <a:endParaRPr lang="ru-RU" sz="4400" smtClean="0">
              <a:solidFill>
                <a:srgbClr val="FFFF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15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4000" b="1" smtClean="0"/>
          </a:p>
          <a:p>
            <a:pPr algn="ctr" eaLnBrk="1" hangingPunct="1">
              <a:buFontTx/>
              <a:buNone/>
              <a:defRPr/>
            </a:pPr>
            <a:r>
              <a:rPr lang="ru-RU" sz="5400" b="1" i="1" smtClean="0">
                <a:solidFill>
                  <a:srgbClr val="FFFF66"/>
                </a:solidFill>
                <a:latin typeface="Times New Roman" pitchFamily="18" charset="0"/>
              </a:rPr>
              <a:t>3х</a:t>
            </a:r>
            <a:r>
              <a:rPr lang="ru-RU" sz="5400" b="1" i="1" baseline="30000" smtClean="0">
                <a:solidFill>
                  <a:srgbClr val="FFFF66"/>
                </a:solidFill>
                <a:latin typeface="Times New Roman" pitchFamily="18" charset="0"/>
              </a:rPr>
              <a:t>3</a:t>
            </a:r>
            <a:r>
              <a:rPr lang="ru-RU" sz="5400" b="1" i="1" smtClean="0">
                <a:solidFill>
                  <a:srgbClr val="FFFF66"/>
                </a:solidFill>
                <a:latin typeface="Times New Roman" pitchFamily="18" charset="0"/>
              </a:rPr>
              <a:t>-5х</a:t>
            </a:r>
            <a:r>
              <a:rPr lang="ru-RU" sz="5400" b="1" i="1" baseline="30000" smtClean="0">
                <a:solidFill>
                  <a:srgbClr val="FFFF66"/>
                </a:solidFill>
                <a:latin typeface="Times New Roman" pitchFamily="18" charset="0"/>
              </a:rPr>
              <a:t>2</a:t>
            </a:r>
            <a:r>
              <a:rPr lang="ru-RU" sz="5400" b="1" i="1" smtClean="0">
                <a:solidFill>
                  <a:srgbClr val="FFFF66"/>
                </a:solidFill>
                <a:latin typeface="Times New Roman" pitchFamily="18" charset="0"/>
              </a:rPr>
              <a:t>+6х=3х(х-2)(х-3)</a:t>
            </a:r>
          </a:p>
          <a:p>
            <a:pPr algn="ctr" eaLnBrk="1" hangingPunct="1">
              <a:buFontTx/>
              <a:buNone/>
              <a:defRPr/>
            </a:pPr>
            <a:endParaRPr lang="ru-RU" sz="5400" b="1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b="1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b="1" i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b="1" smtClean="0">
                <a:solidFill>
                  <a:srgbClr val="FFFF66"/>
                </a:solidFill>
                <a:latin typeface="Times New Roman" pitchFamily="18" charset="0"/>
                <a:hlinkClick r:id="rId2" action="ppaction://hlinksldjump"/>
              </a:rPr>
              <a:t>обратно</a:t>
            </a:r>
            <a:endParaRPr lang="ru-RU" sz="2000" b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5400" b="1" smtClean="0">
              <a:solidFill>
                <a:srgbClr val="FFFF66"/>
              </a:solidFill>
              <a:latin typeface="Times New Roman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40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10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smtClean="0"/>
              <a:t>  </a:t>
            </a:r>
            <a:r>
              <a:rPr lang="ru-RU" sz="4000" smtClean="0">
                <a:solidFill>
                  <a:srgbClr val="FFFF66"/>
                </a:solidFill>
              </a:rPr>
              <a:t>Если </a:t>
            </a:r>
            <a:r>
              <a:rPr lang="en-US" sz="4000" smtClean="0">
                <a:solidFill>
                  <a:srgbClr val="FFFF66"/>
                </a:solidFill>
              </a:rPr>
              <a:t>D&lt;</a:t>
            </a:r>
            <a:r>
              <a:rPr lang="ru-RU" sz="4000" smtClean="0">
                <a:solidFill>
                  <a:srgbClr val="FFFF66"/>
                </a:solidFill>
              </a:rPr>
              <a:t>0, то квадратное уравнение не имеет действительных корней.</a:t>
            </a:r>
          </a:p>
          <a:p>
            <a:pPr eaLnBrk="1" hangingPunct="1">
              <a:buFontTx/>
              <a:buNone/>
              <a:defRPr/>
            </a:pPr>
            <a:endParaRPr lang="ru-RU" sz="4000" smtClean="0">
              <a:solidFill>
                <a:srgbClr val="FFFF66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smtClean="0">
              <a:solidFill>
                <a:srgbClr val="FFFF66"/>
              </a:solidFill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smtClean="0">
                <a:solidFill>
                  <a:srgbClr val="FFFF66"/>
                </a:solidFill>
                <a:hlinkClick r:id="rId2" action="ppaction://hlinksldjump"/>
              </a:rPr>
              <a:t>обратно</a:t>
            </a:r>
            <a:endParaRPr lang="ru-RU" sz="200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З-7</a:t>
            </a:r>
            <a:br>
              <a:rPr lang="ru-RU" sz="4000" smtClean="0"/>
            </a:br>
            <a:r>
              <a:rPr lang="ru-RU" sz="4000" smtClean="0"/>
              <a:t>10 очков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  Какая функция называется квадратичной и как называется график квадратичной функции?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>
                <a:hlinkClick r:id="rId3" action="ppaction://hlinksldjump"/>
              </a:rPr>
              <a:t>ответ</a:t>
            </a:r>
            <a:r>
              <a:rPr lang="ru-RU" smtClean="0">
                <a:hlinkClick r:id="rId3" action="ppaction://hlinksldjump"/>
              </a:rPr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10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Функция вида </a:t>
            </a:r>
            <a:r>
              <a:rPr lang="ru-RU" b="1" i="1" dirty="0" smtClean="0">
                <a:latin typeface="Times New Roman" pitchFamily="18" charset="0"/>
              </a:rPr>
              <a:t>у=ах</a:t>
            </a:r>
            <a:r>
              <a:rPr lang="ru-RU" b="1" i="1" baseline="30000" dirty="0" smtClean="0">
                <a:latin typeface="Times New Roman" pitchFamily="18" charset="0"/>
              </a:rPr>
              <a:t>2</a:t>
            </a:r>
            <a:r>
              <a:rPr lang="ru-RU" b="1" i="1" dirty="0" smtClean="0">
                <a:latin typeface="Times New Roman" pitchFamily="18" charset="0"/>
              </a:rPr>
              <a:t>+</a:t>
            </a:r>
            <a:r>
              <a:rPr lang="en-US" b="1" i="1" dirty="0" smtClean="0">
                <a:latin typeface="Times New Roman" pitchFamily="18" charset="0"/>
              </a:rPr>
              <a:t>b</a:t>
            </a:r>
            <a:r>
              <a:rPr lang="ru-RU" b="1" i="1" dirty="0" err="1" smtClean="0">
                <a:latin typeface="Times New Roman" pitchFamily="18" charset="0"/>
              </a:rPr>
              <a:t>х+с</a:t>
            </a:r>
            <a:r>
              <a:rPr lang="ru-RU" b="1" i="1" dirty="0" smtClean="0">
                <a:latin typeface="Times New Roman" pitchFamily="18" charset="0"/>
              </a:rPr>
              <a:t>, где а</a:t>
            </a:r>
            <a:r>
              <a:rPr lang="en-US" b="1" i="1" dirty="0" smtClean="0">
                <a:latin typeface="Times New Roman" pitchFamily="18" charset="0"/>
              </a:rPr>
              <a:t> -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неравное</a:t>
            </a:r>
            <a:r>
              <a:rPr lang="ru-RU" b="1" i="1" dirty="0" smtClean="0">
                <a:latin typeface="Times New Roman" pitchFamily="18" charset="0"/>
              </a:rPr>
              <a:t> 0 </a:t>
            </a:r>
            <a:r>
              <a:rPr lang="ru-RU" dirty="0" smtClean="0"/>
              <a:t>число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называется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квадратичной</a:t>
            </a:r>
            <a:r>
              <a:rPr lang="ru-RU" b="1" i="1" dirty="0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График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квадратичной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функции-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dirty="0" smtClean="0"/>
              <a:t>парабола</a:t>
            </a:r>
            <a:r>
              <a:rPr lang="ru-RU" b="1" i="1" dirty="0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hlinkClick r:id="rId2" action="ppaction://hlinksldjump"/>
              </a:rPr>
              <a:t>обратно</a:t>
            </a: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31748" name="Рисунок 5" descr="Парабола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3000375"/>
            <a:ext cx="2524125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 descr="Система координат триг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3643313"/>
            <a:ext cx="4138613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З-8</a:t>
            </a:r>
            <a:br>
              <a:rPr lang="ru-RU" sz="4000" smtClean="0"/>
            </a:br>
            <a:r>
              <a:rPr lang="ru-RU" sz="4000" smtClean="0"/>
              <a:t>10 очков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dirty="0" smtClean="0">
                <a:solidFill>
                  <a:srgbClr val="FFFF66"/>
                </a:solidFill>
              </a:rPr>
              <a:t>Как найти координаты вершины параболы?</a:t>
            </a: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ru-RU" sz="4000" dirty="0" smtClean="0">
              <a:solidFill>
                <a:srgbClr val="FFFF66"/>
              </a:solidFill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FFFF66"/>
                </a:solidFill>
                <a:hlinkClick r:id="rId3" action="ppaction://hlinksldjump"/>
              </a:rPr>
              <a:t>ответ</a:t>
            </a:r>
            <a:endParaRPr lang="ru-RU" sz="2000" dirty="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10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mtClean="0"/>
              <a:t>Пусть </a:t>
            </a:r>
            <a:r>
              <a:rPr lang="ru-RU" b="1" i="1" smtClean="0">
                <a:latin typeface="Times New Roman" pitchFamily="18" charset="0"/>
              </a:rPr>
              <a:t>М(х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ru-RU" b="1" i="1" smtClean="0">
                <a:latin typeface="Times New Roman" pitchFamily="18" charset="0"/>
              </a:rPr>
              <a:t>; у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ru-RU" b="1" i="1" smtClean="0">
                <a:latin typeface="Times New Roman" pitchFamily="18" charset="0"/>
              </a:rPr>
              <a:t>)</a:t>
            </a:r>
            <a:r>
              <a:rPr lang="ru-RU" smtClean="0"/>
              <a:t> – вершина параболы.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  <a:p>
            <a:pPr eaLnBrk="1" hangingPunct="1">
              <a:buFontTx/>
              <a:buNone/>
              <a:defRPr/>
            </a:pPr>
            <a:r>
              <a:rPr lang="ru-RU" smtClean="0"/>
              <a:t>Тогда </a:t>
            </a:r>
            <a:r>
              <a:rPr lang="ru-RU" b="1" i="1" smtClean="0">
                <a:latin typeface="Times New Roman" pitchFamily="18" charset="0"/>
              </a:rPr>
              <a:t>х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ru-RU" smtClean="0"/>
              <a:t>=-</a:t>
            </a:r>
            <a:r>
              <a:rPr lang="en-US" b="1" i="1" smtClean="0">
                <a:latin typeface="Times New Roman" pitchFamily="18" charset="0"/>
              </a:rPr>
              <a:t>b/2a</a:t>
            </a:r>
            <a:r>
              <a:rPr lang="ru-RU" smtClean="0"/>
              <a:t>;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  <a:p>
            <a:pPr eaLnBrk="1" hangingPunct="1">
              <a:buFontTx/>
              <a:buNone/>
              <a:defRPr/>
            </a:pPr>
            <a:r>
              <a:rPr lang="ru-RU" smtClean="0"/>
              <a:t>         </a:t>
            </a:r>
            <a:r>
              <a:rPr lang="ru-RU" b="1" i="1" smtClean="0">
                <a:latin typeface="Times New Roman" pitchFamily="18" charset="0"/>
              </a:rPr>
              <a:t>у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ru-RU" b="1" i="1" smtClean="0">
                <a:latin typeface="Times New Roman" pitchFamily="18" charset="0"/>
              </a:rPr>
              <a:t>= ах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ru-RU" b="1" i="1" baseline="30000" smtClean="0">
                <a:latin typeface="Times New Roman" pitchFamily="18" charset="0"/>
              </a:rPr>
              <a:t>2</a:t>
            </a:r>
            <a:r>
              <a:rPr lang="ru-RU" b="1" i="1" smtClean="0">
                <a:latin typeface="Times New Roman" pitchFamily="18" charset="0"/>
              </a:rPr>
              <a:t>+</a:t>
            </a:r>
            <a:r>
              <a:rPr lang="en-US" b="1" i="1" smtClean="0">
                <a:latin typeface="Times New Roman" pitchFamily="18" charset="0"/>
              </a:rPr>
              <a:t>b</a:t>
            </a:r>
            <a:r>
              <a:rPr lang="ru-RU" b="1" i="1" smtClean="0">
                <a:latin typeface="Times New Roman" pitchFamily="18" charset="0"/>
              </a:rPr>
              <a:t>х</a:t>
            </a:r>
            <a:r>
              <a:rPr lang="ru-RU" b="1" i="1" baseline="-25000" smtClean="0">
                <a:latin typeface="Times New Roman" pitchFamily="18" charset="0"/>
              </a:rPr>
              <a:t>в</a:t>
            </a:r>
            <a:r>
              <a:rPr lang="en-US" b="1" i="1" smtClean="0">
                <a:latin typeface="Times New Roman" pitchFamily="18" charset="0"/>
              </a:rPr>
              <a:t>+c</a:t>
            </a:r>
            <a:r>
              <a:rPr lang="ru-RU" b="1" i="1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  <a:defRPr/>
            </a:pPr>
            <a:endParaRPr lang="ru-RU" b="1" i="1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smtClean="0">
                <a:hlinkClick r:id="rId2" action="ppaction://hlinksldjump"/>
              </a:rPr>
              <a:t>обратно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smtClean="0">
                <a:solidFill>
                  <a:srgbClr val="00FFFF"/>
                </a:solidFill>
                <a:latin typeface="Arial Narrow" pitchFamily="34" charset="0"/>
              </a:rPr>
              <a:t>Квадратный трехчлен.</a:t>
            </a:r>
          </a:p>
        </p:txBody>
      </p:sp>
      <p:graphicFrame>
        <p:nvGraphicFramePr>
          <p:cNvPr id="3611" name="Group 539"/>
          <p:cNvGraphicFramePr>
            <a:graphicFrameLocks noGrp="1"/>
          </p:cNvGraphicFramePr>
          <p:nvPr>
            <p:ph type="tbl" idx="1"/>
          </p:nvPr>
        </p:nvGraphicFramePr>
        <p:xfrm>
          <a:off x="468313" y="836613"/>
          <a:ext cx="8229600" cy="5608320"/>
        </p:xfrm>
        <a:graphic>
          <a:graphicData uri="http://schemas.openxmlformats.org/drawingml/2006/table">
            <a:tbl>
              <a:tblPr/>
              <a:tblGrid>
                <a:gridCol w="822325"/>
                <a:gridCol w="833437"/>
                <a:gridCol w="792163"/>
                <a:gridCol w="844550"/>
                <a:gridCol w="822325"/>
                <a:gridCol w="822325"/>
                <a:gridCol w="823912"/>
                <a:gridCol w="822325"/>
                <a:gridCol w="823913"/>
                <a:gridCol w="82232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5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6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7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8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9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0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1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2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5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6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7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8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9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0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1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2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23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1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hlinkClick r:id="rId4" action="ppaction://hlinksldjump"/>
                        </a:rPr>
                        <a:t>*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В-6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smtClean="0"/>
              <a:t>Как будет проходить парабола, если в квадратном трехчлене</a:t>
            </a:r>
          </a:p>
          <a:p>
            <a:pPr marL="609600" indent="-609600" eaLnBrk="1" hangingPunct="1">
              <a:buFontTx/>
              <a:buNone/>
              <a:defRPr/>
            </a:pPr>
            <a:endParaRPr lang="ru-RU" smtClean="0"/>
          </a:p>
          <a:p>
            <a:pPr marL="609600" indent="-609600" eaLnBrk="1" hangingPunct="1">
              <a:defRPr/>
            </a:pPr>
            <a:r>
              <a:rPr lang="en-US" b="1" i="1" smtClean="0">
                <a:latin typeface="Times New Roman" pitchFamily="18" charset="0"/>
              </a:rPr>
              <a:t>D&gt;0</a:t>
            </a:r>
            <a:r>
              <a:rPr lang="ru-RU" b="1" i="1" smtClean="0">
                <a:latin typeface="Times New Roman" pitchFamily="18" charset="0"/>
              </a:rPr>
              <a:t>; </a:t>
            </a:r>
            <a:r>
              <a:rPr lang="en-US" b="1" i="1" smtClean="0">
                <a:latin typeface="Times New Roman" pitchFamily="18" charset="0"/>
              </a:rPr>
              <a:t>a&lt;0</a:t>
            </a:r>
            <a:r>
              <a:rPr lang="ru-RU" b="1" i="1" smtClean="0">
                <a:latin typeface="Times New Roman" pitchFamily="18" charset="0"/>
              </a:rPr>
              <a:t>?</a:t>
            </a:r>
          </a:p>
          <a:p>
            <a:pPr marL="609600" indent="-609600" eaLnBrk="1" hangingPunct="1">
              <a:defRPr/>
            </a:pPr>
            <a:endParaRPr lang="ru-RU" b="1" i="1" smtClean="0">
              <a:latin typeface="Times New Roman" pitchFamily="18" charset="0"/>
            </a:endParaRPr>
          </a:p>
          <a:p>
            <a:pPr marL="609600" indent="-609600" algn="r" eaLnBrk="1" hangingPunct="1">
              <a:buFontTx/>
              <a:buNone/>
              <a:defRPr/>
            </a:pPr>
            <a:r>
              <a:rPr lang="ru-RU" sz="2000" smtClean="0">
                <a:latin typeface="Times New Roman" pitchFamily="18" charset="0"/>
                <a:hlinkClick r:id="rId3" action="ppaction://hlinksldjump"/>
              </a:rPr>
              <a:t>ответ</a:t>
            </a: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28625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 15</a:t>
            </a:r>
            <a:r>
              <a:rPr lang="ru-RU" sz="4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D&gt;0</a:t>
            </a:r>
            <a:r>
              <a:rPr lang="ru-RU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a&lt;0</a:t>
            </a:r>
            <a:endParaRPr lang="ru-RU" sz="4000" b="1" i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5325" name="Rectangle 29"/>
          <p:cNvSpPr>
            <a:spLocks noGrp="1" noChangeArrowheads="1"/>
          </p:cNvSpPr>
          <p:nvPr>
            <p:ph sz="half" idx="1"/>
          </p:nvPr>
        </p:nvSpPr>
        <p:spPr>
          <a:xfrm>
            <a:off x="500063" y="1357313"/>
            <a:ext cx="8229600" cy="37861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</a:t>
            </a: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X </a:t>
            </a:r>
          </a:p>
          <a:p>
            <a:pPr eaLnBrk="1" hangingPunct="1">
              <a:buFontTx/>
              <a:buNone/>
              <a:defRPr/>
            </a:pPr>
            <a:r>
              <a:rPr lang="en-US" sz="16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0</a:t>
            </a: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</a:t>
            </a:r>
            <a:endParaRPr lang="ru-RU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326" name="Rectangle 3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734050"/>
            <a:ext cx="8229600" cy="28575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40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обратно</a:t>
            </a:r>
            <a:endParaRPr lang="ru-RU" sz="1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5845" name="Group 31"/>
          <p:cNvGrpSpPr>
            <a:grpSpLocks/>
          </p:cNvGrpSpPr>
          <p:nvPr/>
        </p:nvGrpSpPr>
        <p:grpSpPr bwMode="auto">
          <a:xfrm>
            <a:off x="1714500" y="1785938"/>
            <a:ext cx="5715000" cy="3771900"/>
            <a:chOff x="1494" y="6791"/>
            <a:chExt cx="9000" cy="5940"/>
          </a:xfrm>
        </p:grpSpPr>
        <p:grpSp>
          <p:nvGrpSpPr>
            <p:cNvPr id="35846" name="Group 32"/>
            <p:cNvGrpSpPr>
              <a:grpSpLocks/>
            </p:cNvGrpSpPr>
            <p:nvPr/>
          </p:nvGrpSpPr>
          <p:grpSpPr bwMode="auto">
            <a:xfrm>
              <a:off x="1494" y="6791"/>
              <a:ext cx="9000" cy="5940"/>
              <a:chOff x="1494" y="6791"/>
              <a:chExt cx="9000" cy="5940"/>
            </a:xfrm>
          </p:grpSpPr>
          <p:sp>
            <p:nvSpPr>
              <p:cNvPr id="35848" name="Line 33"/>
              <p:cNvSpPr>
                <a:spLocks noChangeShapeType="1"/>
              </p:cNvSpPr>
              <p:nvPr/>
            </p:nvSpPr>
            <p:spPr bwMode="auto">
              <a:xfrm flipV="1">
                <a:off x="5694" y="6791"/>
                <a:ext cx="0" cy="594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9" name="Line 34"/>
              <p:cNvSpPr>
                <a:spLocks noChangeShapeType="1"/>
              </p:cNvSpPr>
              <p:nvPr/>
            </p:nvSpPr>
            <p:spPr bwMode="auto">
              <a:xfrm>
                <a:off x="1494" y="10571"/>
                <a:ext cx="900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47" name="Freeform 35"/>
            <p:cNvSpPr>
              <a:spLocks/>
            </p:cNvSpPr>
            <p:nvPr/>
          </p:nvSpPr>
          <p:spPr bwMode="auto">
            <a:xfrm>
              <a:off x="4374" y="8771"/>
              <a:ext cx="3000" cy="3240"/>
            </a:xfrm>
            <a:custGeom>
              <a:avLst/>
              <a:gdLst>
                <a:gd name="T0" fmla="*/ 0 w 3000"/>
                <a:gd name="T1" fmla="*/ 3240 h 3240"/>
                <a:gd name="T2" fmla="*/ 1560 w 3000"/>
                <a:gd name="T3" fmla="*/ 0 h 3240"/>
                <a:gd name="T4" fmla="*/ 3000 w 3000"/>
                <a:gd name="T5" fmla="*/ 3240 h 3240"/>
                <a:gd name="T6" fmla="*/ 0 60000 65536"/>
                <a:gd name="T7" fmla="*/ 0 60000 65536"/>
                <a:gd name="T8" fmla="*/ 0 60000 65536"/>
                <a:gd name="T9" fmla="*/ 0 w 3000"/>
                <a:gd name="T10" fmla="*/ 0 h 3240"/>
                <a:gd name="T11" fmla="*/ 3000 w 3000"/>
                <a:gd name="T12" fmla="*/ 3240 h 3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00" h="3240">
                  <a:moveTo>
                    <a:pt x="0" y="3240"/>
                  </a:moveTo>
                  <a:cubicBezTo>
                    <a:pt x="530" y="1620"/>
                    <a:pt x="1060" y="0"/>
                    <a:pt x="1560" y="0"/>
                  </a:cubicBezTo>
                  <a:cubicBezTo>
                    <a:pt x="2060" y="0"/>
                    <a:pt x="2760" y="2700"/>
                    <a:pt x="3000" y="3240"/>
                  </a:cubicBezTo>
                </a:path>
              </a:pathLst>
            </a:cu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В-3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mtClean="0"/>
              <a:t>Как будет проходить парабола, если в квадратном трехчлене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  <a:p>
            <a:pPr eaLnBrk="1" hangingPunct="1">
              <a:defRPr/>
            </a:pPr>
            <a:r>
              <a:rPr lang="en-US" b="1" i="1" smtClean="0">
                <a:latin typeface="Times New Roman" pitchFamily="18" charset="0"/>
              </a:rPr>
              <a:t>D&gt;0</a:t>
            </a:r>
            <a:r>
              <a:rPr lang="ru-RU" b="1" i="1" smtClean="0">
                <a:latin typeface="Times New Roman" pitchFamily="18" charset="0"/>
              </a:rPr>
              <a:t>; </a:t>
            </a:r>
            <a:r>
              <a:rPr lang="en-US" b="1" i="1" smtClean="0">
                <a:latin typeface="Times New Roman" pitchFamily="18" charset="0"/>
              </a:rPr>
              <a:t>a&gt;0</a:t>
            </a:r>
            <a:r>
              <a:rPr lang="ru-RU" b="1" i="1" smtClean="0">
                <a:latin typeface="Times New Roman" pitchFamily="18" charset="0"/>
              </a:rPr>
              <a:t>?</a:t>
            </a:r>
          </a:p>
          <a:p>
            <a:pPr eaLnBrk="1" hangingPunct="1">
              <a:defRPr/>
            </a:pPr>
            <a:endParaRPr lang="ru-RU" b="1" i="1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smtClean="0">
                <a:latin typeface="Times New Roman" pitchFamily="18" charset="0"/>
                <a:hlinkClick r:id="rId3" action="ppaction://hlinksldjump"/>
              </a:rPr>
              <a:t>ответ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 15</a:t>
            </a: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D&gt;0</a:t>
            </a:r>
            <a:r>
              <a:rPr lang="ru-RU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a&gt;0</a:t>
            </a:r>
            <a:endParaRPr lang="ru-RU" sz="4000" b="1" i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735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914400" y="1484313"/>
            <a:ext cx="6970713" cy="3816350"/>
          </a:xfrm>
        </p:spPr>
        <p:txBody>
          <a:bodyPr/>
          <a:lstStyle/>
          <a:p>
            <a:pPr eaLnBrk="1" hangingPunct="1"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589588"/>
            <a:ext cx="8229600" cy="3968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обратно</a:t>
            </a:r>
            <a:endParaRPr lang="ru-RU" sz="2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7893" name="Group 14"/>
          <p:cNvGrpSpPr>
            <a:grpSpLocks/>
          </p:cNvGrpSpPr>
          <p:nvPr/>
        </p:nvGrpSpPr>
        <p:grpSpPr bwMode="auto">
          <a:xfrm>
            <a:off x="2124075" y="2205038"/>
            <a:ext cx="5105400" cy="3771900"/>
            <a:chOff x="3174" y="3019"/>
            <a:chExt cx="5883" cy="4320"/>
          </a:xfrm>
        </p:grpSpPr>
        <p:grpSp>
          <p:nvGrpSpPr>
            <p:cNvPr id="37895" name="Group 15"/>
            <p:cNvGrpSpPr>
              <a:grpSpLocks/>
            </p:cNvGrpSpPr>
            <p:nvPr/>
          </p:nvGrpSpPr>
          <p:grpSpPr bwMode="auto">
            <a:xfrm>
              <a:off x="3174" y="3019"/>
              <a:ext cx="5883" cy="4320"/>
              <a:chOff x="3174" y="3019"/>
              <a:chExt cx="5883" cy="4320"/>
            </a:xfrm>
          </p:grpSpPr>
          <p:sp>
            <p:nvSpPr>
              <p:cNvPr id="37897" name="Line 16"/>
              <p:cNvSpPr>
                <a:spLocks noChangeShapeType="1"/>
              </p:cNvSpPr>
              <p:nvPr/>
            </p:nvSpPr>
            <p:spPr bwMode="auto">
              <a:xfrm>
                <a:off x="3174" y="5506"/>
                <a:ext cx="588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98" name="Line 17"/>
              <p:cNvSpPr>
                <a:spLocks noChangeShapeType="1"/>
              </p:cNvSpPr>
              <p:nvPr/>
            </p:nvSpPr>
            <p:spPr bwMode="auto">
              <a:xfrm flipV="1">
                <a:off x="5720" y="3019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896" name="Freeform 18"/>
            <p:cNvSpPr>
              <a:spLocks/>
            </p:cNvSpPr>
            <p:nvPr/>
          </p:nvSpPr>
          <p:spPr bwMode="auto">
            <a:xfrm>
              <a:off x="4316" y="4066"/>
              <a:ext cx="3512" cy="2488"/>
            </a:xfrm>
            <a:custGeom>
              <a:avLst/>
              <a:gdLst>
                <a:gd name="T0" fmla="*/ 0 w 4800"/>
                <a:gd name="T1" fmla="*/ 0 h 3420"/>
                <a:gd name="T2" fmla="*/ 2160 w 4800"/>
                <a:gd name="T3" fmla="*/ 3420 h 3420"/>
                <a:gd name="T4" fmla="*/ 4800 w 4800"/>
                <a:gd name="T5" fmla="*/ 0 h 3420"/>
                <a:gd name="T6" fmla="*/ 0 60000 65536"/>
                <a:gd name="T7" fmla="*/ 0 60000 65536"/>
                <a:gd name="T8" fmla="*/ 0 60000 65536"/>
                <a:gd name="T9" fmla="*/ 0 w 4800"/>
                <a:gd name="T10" fmla="*/ 0 h 3420"/>
                <a:gd name="T11" fmla="*/ 4800 w 4800"/>
                <a:gd name="T12" fmla="*/ 3420 h 3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0" h="3420">
                  <a:moveTo>
                    <a:pt x="0" y="0"/>
                  </a:moveTo>
                  <a:cubicBezTo>
                    <a:pt x="680" y="1710"/>
                    <a:pt x="1360" y="3420"/>
                    <a:pt x="2160" y="3420"/>
                  </a:cubicBezTo>
                  <a:cubicBezTo>
                    <a:pt x="2960" y="3420"/>
                    <a:pt x="3880" y="1710"/>
                    <a:pt x="480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Rectangle 29"/>
          <p:cNvSpPr txBox="1">
            <a:spLocks noChangeArrowheads="1"/>
          </p:cNvSpPr>
          <p:nvPr/>
        </p:nvSpPr>
        <p:spPr bwMode="auto">
          <a:xfrm>
            <a:off x="357188" y="1785938"/>
            <a:ext cx="8229600" cy="3786187"/>
          </a:xfrm>
          <a:prstGeom prst="rect">
            <a:avLst/>
          </a:prstGeom>
          <a:noFill/>
          <a:ln w="28575" cmpd="sng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800" kern="0" baseline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                      </a:t>
            </a:r>
            <a:r>
              <a:rPr lang="en-US" sz="28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Y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 i="1" kern="0" baseline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 i="1" kern="0" baseline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endParaRPr lang="en-US" sz="2800" i="1" kern="0" baseline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8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</a:t>
            </a:r>
            <a:r>
              <a:rPr lang="en-US" sz="12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</a:t>
            </a:r>
            <a:r>
              <a:rPr lang="en-US" sz="28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                                            X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                                                 0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2800" i="1" kern="0" baseline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                                                 </a:t>
            </a:r>
            <a:endParaRPr lang="ru-RU" sz="2800" i="1" kern="0" baseline="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И-4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mtClean="0"/>
              <a:t>Как будет проходить парабола, если в квадратном трехчлене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  <a:p>
            <a:pPr eaLnBrk="1" hangingPunct="1">
              <a:defRPr/>
            </a:pPr>
            <a:r>
              <a:rPr lang="en-US" b="1" i="1" smtClean="0">
                <a:latin typeface="Times New Roman" pitchFamily="18" charset="0"/>
              </a:rPr>
              <a:t>D&lt;0</a:t>
            </a:r>
            <a:r>
              <a:rPr lang="ru-RU" b="1" i="1" smtClean="0">
                <a:latin typeface="Times New Roman" pitchFamily="18" charset="0"/>
              </a:rPr>
              <a:t>; </a:t>
            </a:r>
            <a:r>
              <a:rPr lang="en-US" b="1" i="1" smtClean="0">
                <a:latin typeface="Times New Roman" pitchFamily="18" charset="0"/>
              </a:rPr>
              <a:t>a&gt;0</a:t>
            </a:r>
            <a:r>
              <a:rPr lang="ru-RU" b="1" i="1" smtClean="0">
                <a:latin typeface="Times New Roman" pitchFamily="18" charset="0"/>
              </a:rPr>
              <a:t>?</a:t>
            </a:r>
          </a:p>
          <a:p>
            <a:pPr eaLnBrk="1" hangingPunct="1">
              <a:defRPr/>
            </a:pPr>
            <a:endParaRPr lang="ru-RU" b="1" i="1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endParaRPr lang="ru-RU" sz="2000" smtClean="0">
              <a:latin typeface="Times New Roman" pitchFamily="18" charset="0"/>
            </a:endParaRPr>
          </a:p>
          <a:p>
            <a:pPr algn="r" eaLnBrk="1" hangingPunct="1">
              <a:buFontTx/>
              <a:buNone/>
              <a:defRPr/>
            </a:pPr>
            <a:r>
              <a:rPr lang="ru-RU" sz="2000" smtClean="0">
                <a:latin typeface="Times New Roman" pitchFamily="18" charset="0"/>
                <a:hlinkClick r:id="rId3" action="ppaction://hlinksldjump"/>
              </a:rPr>
              <a:t>ответ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Ответ</a:t>
            </a:r>
            <a:r>
              <a:rPr lang="en-US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15</a:t>
            </a:r>
            <a: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D&lt;0</a:t>
            </a:r>
            <a:r>
              <a:rPr lang="ru-RU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 </a:t>
            </a:r>
            <a:r>
              <a:rPr lang="en-US" sz="4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a&gt;0</a:t>
            </a:r>
            <a:endParaRPr lang="ru-RU" sz="4000" b="1" i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876925"/>
            <a:ext cx="8229600" cy="1428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обратно</a:t>
            </a:r>
            <a:endParaRPr lang="ru-RU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9940" name="Group 10"/>
          <p:cNvGrpSpPr>
            <a:grpSpLocks/>
          </p:cNvGrpSpPr>
          <p:nvPr/>
        </p:nvGrpSpPr>
        <p:grpSpPr bwMode="auto">
          <a:xfrm>
            <a:off x="1403350" y="2276475"/>
            <a:ext cx="5867400" cy="3657600"/>
            <a:chOff x="2558" y="3019"/>
            <a:chExt cx="6761" cy="4189"/>
          </a:xfrm>
        </p:grpSpPr>
        <p:sp>
          <p:nvSpPr>
            <p:cNvPr id="39942" name="Line 11"/>
            <p:cNvSpPr>
              <a:spLocks noChangeShapeType="1"/>
            </p:cNvSpPr>
            <p:nvPr/>
          </p:nvSpPr>
          <p:spPr bwMode="auto">
            <a:xfrm flipV="1">
              <a:off x="5633" y="3019"/>
              <a:ext cx="1" cy="41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9943" name="Group 12"/>
            <p:cNvGrpSpPr>
              <a:grpSpLocks/>
            </p:cNvGrpSpPr>
            <p:nvPr/>
          </p:nvGrpSpPr>
          <p:grpSpPr bwMode="auto">
            <a:xfrm>
              <a:off x="2558" y="3281"/>
              <a:ext cx="6761" cy="2226"/>
              <a:chOff x="2559" y="3281"/>
              <a:chExt cx="6761" cy="2226"/>
            </a:xfrm>
          </p:grpSpPr>
          <p:sp>
            <p:nvSpPr>
              <p:cNvPr id="39944" name="Line 13"/>
              <p:cNvSpPr>
                <a:spLocks noChangeShapeType="1"/>
              </p:cNvSpPr>
              <p:nvPr/>
            </p:nvSpPr>
            <p:spPr bwMode="auto">
              <a:xfrm>
                <a:off x="2559" y="5506"/>
                <a:ext cx="676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5" name="Freeform 14"/>
              <p:cNvSpPr>
                <a:spLocks/>
              </p:cNvSpPr>
              <p:nvPr/>
            </p:nvSpPr>
            <p:spPr bwMode="auto">
              <a:xfrm>
                <a:off x="5196" y="3281"/>
                <a:ext cx="1842" cy="2094"/>
              </a:xfrm>
              <a:custGeom>
                <a:avLst/>
                <a:gdLst>
                  <a:gd name="T0" fmla="*/ 0 w 2520"/>
                  <a:gd name="T1" fmla="*/ 0 h 2880"/>
                  <a:gd name="T2" fmla="*/ 1080 w 2520"/>
                  <a:gd name="T3" fmla="*/ 2880 h 2880"/>
                  <a:gd name="T4" fmla="*/ 2520 w 2520"/>
                  <a:gd name="T5" fmla="*/ 0 h 2880"/>
                  <a:gd name="T6" fmla="*/ 0 60000 65536"/>
                  <a:gd name="T7" fmla="*/ 0 60000 65536"/>
                  <a:gd name="T8" fmla="*/ 0 60000 65536"/>
                  <a:gd name="T9" fmla="*/ 0 w 2520"/>
                  <a:gd name="T10" fmla="*/ 0 h 2880"/>
                  <a:gd name="T11" fmla="*/ 2520 w 2520"/>
                  <a:gd name="T12" fmla="*/ 2880 h 28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20" h="2880">
                    <a:moveTo>
                      <a:pt x="0" y="0"/>
                    </a:moveTo>
                    <a:cubicBezTo>
                      <a:pt x="330" y="1440"/>
                      <a:pt x="660" y="2880"/>
                      <a:pt x="1080" y="2880"/>
                    </a:cubicBezTo>
                    <a:cubicBezTo>
                      <a:pt x="1500" y="2880"/>
                      <a:pt x="2280" y="480"/>
                      <a:pt x="252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" name="Rectangle 29"/>
          <p:cNvSpPr>
            <a:spLocks noGrp="1" noChangeArrowheads="1"/>
          </p:cNvSpPr>
          <p:nvPr>
            <p:ph sz="half" idx="1"/>
          </p:nvPr>
        </p:nvSpPr>
        <p:spPr>
          <a:xfrm>
            <a:off x="214313" y="1928813"/>
            <a:ext cx="8229600" cy="37560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</a:t>
            </a: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</a:t>
            </a: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12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X </a:t>
            </a:r>
          </a:p>
          <a:p>
            <a:pPr eaLnBrk="1" hangingPunct="1">
              <a:buFontTx/>
              <a:buNone/>
              <a:defRPr/>
            </a:pPr>
            <a:r>
              <a:rPr lang="en-US" sz="16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0</a:t>
            </a:r>
          </a:p>
          <a:p>
            <a:pPr eaLnBrk="1" hangingPunct="1">
              <a:buFontTx/>
              <a:buNone/>
              <a:defRPr/>
            </a:pPr>
            <a:r>
              <a:rPr lang="en-US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</a:t>
            </a:r>
            <a:endParaRPr lang="ru-RU" sz="2800" i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91513" cy="22002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И-4</a:t>
            </a:r>
            <a:br>
              <a:rPr lang="ru-RU" sz="4000" smtClean="0"/>
            </a:br>
            <a:r>
              <a:rPr lang="ru-RU" sz="4000" smtClean="0"/>
              <a:t>15 очков</a:t>
            </a:r>
            <a:br>
              <a:rPr lang="ru-RU" sz="40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>
                <a:solidFill>
                  <a:srgbClr val="FFFF66"/>
                </a:solidFill>
              </a:rPr>
              <a:t>Сократите дробь.</a:t>
            </a:r>
            <a:r>
              <a:rPr lang="ru-RU" sz="4000" smtClean="0">
                <a:solidFill>
                  <a:srgbClr val="FFFF66"/>
                </a:solidFill>
              </a:rPr>
              <a:t/>
            </a:r>
            <a:br>
              <a:rPr lang="ru-RU" sz="4000" smtClean="0">
                <a:solidFill>
                  <a:srgbClr val="FFFF66"/>
                </a:solidFill>
              </a:rPr>
            </a:br>
            <a:endParaRPr lang="ru-RU" sz="4000" smtClean="0">
              <a:solidFill>
                <a:srgbClr val="FFFF66"/>
              </a:solidFill>
            </a:endParaRPr>
          </a:p>
        </p:txBody>
      </p:sp>
      <p:sp>
        <p:nvSpPr>
          <p:cNvPr id="7168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4213" y="2636838"/>
            <a:ext cx="8229600" cy="2520950"/>
          </a:xfrm>
        </p:spPr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61025"/>
            <a:ext cx="8229600" cy="3587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hlinkClick r:id="rId3" action="ppaction://hlinksldjump"/>
              </a:rPr>
              <a:t>ответ</a:t>
            </a:r>
            <a:endParaRPr lang="ru-RU" sz="2000" smtClean="0"/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2" name="Object 10"/>
          <p:cNvGraphicFramePr>
            <a:graphicFrameLocks noChangeAspect="1"/>
          </p:cNvGraphicFramePr>
          <p:nvPr/>
        </p:nvGraphicFramePr>
        <p:xfrm>
          <a:off x="2843213" y="2708275"/>
          <a:ext cx="5113337" cy="2473325"/>
        </p:xfrm>
        <a:graphic>
          <a:graphicData uri="http://schemas.openxmlformats.org/presentationml/2006/ole">
            <p:oleObj spid="_x0000_s5122" name="Формула" r:id="rId4" imgW="863225" imgH="41891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207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hlink"/>
                </a:solidFill>
              </a:rPr>
              <a:t>А-7</a:t>
            </a:r>
            <a:br>
              <a:rPr lang="ru-RU" sz="4000" smtClean="0">
                <a:solidFill>
                  <a:schemeClr val="hlink"/>
                </a:solidFill>
              </a:rPr>
            </a:br>
            <a:r>
              <a:rPr lang="ru-RU" sz="4000" smtClean="0">
                <a:solidFill>
                  <a:schemeClr val="hlink"/>
                </a:solidFill>
              </a:rPr>
              <a:t>Вопрос 15</a:t>
            </a:r>
            <a:r>
              <a:rPr lang="ru-RU" sz="4000" smtClean="0"/>
              <a:t>                             </a:t>
            </a:r>
            <a:br>
              <a:rPr lang="ru-RU" sz="4000" smtClean="0"/>
            </a:br>
            <a:r>
              <a:rPr lang="ru-RU" sz="4000" smtClean="0"/>
              <a:t>             </a:t>
            </a:r>
            <a:r>
              <a:rPr lang="ru-RU" sz="2800" smtClean="0"/>
              <a:t>Назовите знаки </a:t>
            </a:r>
            <a:r>
              <a:rPr lang="en-US" sz="2800" i="1" smtClean="0">
                <a:latin typeface="Times New Roman" pitchFamily="18" charset="0"/>
              </a:rPr>
              <a:t>D</a:t>
            </a:r>
            <a:r>
              <a:rPr lang="en-US" sz="2800" smtClean="0"/>
              <a:t> </a:t>
            </a:r>
            <a:r>
              <a:rPr lang="ru-RU" sz="2800" smtClean="0"/>
              <a:t>и </a:t>
            </a:r>
            <a:r>
              <a:rPr lang="en-US" sz="2800" i="1" smtClean="0">
                <a:latin typeface="Times New Roman" pitchFamily="18" charset="0"/>
              </a:rPr>
              <a:t>a</a:t>
            </a:r>
            <a:endParaRPr lang="ru-RU" sz="2800" i="1" smtClean="0">
              <a:latin typeface="Times New Roman" pitchFamily="18" charset="0"/>
            </a:endParaRPr>
          </a:p>
        </p:txBody>
      </p:sp>
      <p:pic>
        <p:nvPicPr>
          <p:cNvPr id="40963" name="Picture 14" descr="+a+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844675"/>
            <a:ext cx="2008187" cy="2016125"/>
          </a:xfrm>
          <a:noFill/>
        </p:spPr>
      </p:pic>
      <p:pic>
        <p:nvPicPr>
          <p:cNvPr id="40964" name="Picture 16" descr="-a-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1916113"/>
            <a:ext cx="1866900" cy="1873250"/>
          </a:xfrm>
          <a:noFill/>
        </p:spPr>
      </p:pic>
      <p:sp>
        <p:nvSpPr>
          <p:cNvPr id="94221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395288" y="5949950"/>
            <a:ext cx="8229600" cy="719138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2000" smtClean="0"/>
          </a:p>
          <a:p>
            <a:pPr algn="r" eaLnBrk="1" hangingPunct="1">
              <a:lnSpc>
                <a:spcPct val="90000"/>
              </a:lnSpc>
              <a:defRPr/>
            </a:pPr>
            <a:r>
              <a:rPr lang="ru-RU" sz="2000" smtClean="0">
                <a:hlinkClick r:id="rId4" action="ppaction://hlinksldjump"/>
              </a:rPr>
              <a:t>ответ</a:t>
            </a:r>
            <a:endParaRPr lang="ru-RU" sz="2000" smtClean="0"/>
          </a:p>
        </p:txBody>
      </p:sp>
      <p:pic>
        <p:nvPicPr>
          <p:cNvPr id="40966" name="Picture 15" descr="-a+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4005263"/>
            <a:ext cx="19732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18" descr="+a-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3933825"/>
            <a:ext cx="18637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hlink"/>
                </a:solidFill>
              </a:rPr>
              <a:t>Ответ 15</a:t>
            </a:r>
          </a:p>
        </p:txBody>
      </p:sp>
      <p:graphicFrame>
        <p:nvGraphicFramePr>
          <p:cNvPr id="87064" name="Group 24"/>
          <p:cNvGraphicFramePr>
            <a:graphicFrameLocks noGrp="1"/>
          </p:cNvGraphicFramePr>
          <p:nvPr>
            <p:ph sz="half" idx="1"/>
          </p:nvPr>
        </p:nvGraphicFramePr>
        <p:xfrm>
          <a:off x="457200" y="1905000"/>
          <a:ext cx="8229600" cy="391363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D&gt;0,  a&gt;0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D&lt;0,   a&lt;0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D&gt;0,   a&lt;0</a:t>
                      </a: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D&lt;0,   a&gt;0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061" name="Rectangle 21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6092825"/>
            <a:ext cx="8147050" cy="430213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endParaRPr lang="ru-RU" sz="800" smtClean="0"/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smtClean="0">
                <a:hlinkClick r:id="rId2" action="ppaction://hlinksldjump"/>
              </a:rPr>
              <a:t>обратно</a:t>
            </a:r>
            <a:endParaRPr lang="ru-RU" sz="1800" smtClean="0"/>
          </a:p>
        </p:txBody>
      </p:sp>
      <p:pic>
        <p:nvPicPr>
          <p:cNvPr id="41999" name="Picture 23" descr="+a+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7175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0" name="Picture 25" descr="-a+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860800"/>
            <a:ext cx="7889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Picture 26" descr="-a-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16113"/>
            <a:ext cx="7889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2" name="Picture 27" descr="+a-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860800"/>
            <a:ext cx="644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15</a:t>
            </a:r>
          </a:p>
        </p:txBody>
      </p:sp>
      <p:graphicFrame>
        <p:nvGraphicFramePr>
          <p:cNvPr id="6146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987675" y="1700213"/>
          <a:ext cx="2355850" cy="2517775"/>
        </p:xfrm>
        <a:graphic>
          <a:graphicData uri="http://schemas.openxmlformats.org/presentationml/2006/ole">
            <p:oleObj spid="_x0000_s6146" name="Формула" r:id="rId3" imgW="368140" imgH="393529" progId="Equation.3">
              <p:embed/>
            </p:oleObj>
          </a:graphicData>
        </a:graphic>
      </p:graphicFrame>
      <p:sp>
        <p:nvSpPr>
          <p:cNvPr id="757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61025"/>
            <a:ext cx="8229600" cy="35877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hlinkClick r:id="rId4" action="ppaction://hlinksldjump"/>
              </a:rPr>
              <a:t>обратно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9600" b="1" i="1" smtClean="0">
                <a:solidFill>
                  <a:schemeClr val="accent2"/>
                </a:solidFill>
                <a:latin typeface="Arial Narrow" pitchFamily="34" charset="0"/>
              </a:rPr>
              <a:t>Промах!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157788"/>
            <a:ext cx="6400800" cy="481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i="1" smtClean="0">
                <a:solidFill>
                  <a:schemeClr val="hlink"/>
                </a:solidFill>
                <a:latin typeface="Arial Narrow" pitchFamily="34" charset="0"/>
                <a:hlinkClick r:id="rId3" action="ppaction://hlinksldjump"/>
              </a:rPr>
              <a:t>переход хода</a:t>
            </a:r>
            <a:endParaRPr lang="ru-RU" sz="2800" b="1" i="1" smtClean="0">
              <a:solidFill>
                <a:schemeClr val="hlink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Ж-4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 комнате несколько </a:t>
            </a:r>
            <a:r>
              <a:rPr lang="ru-RU" sz="2800" dirty="0" err="1" smtClean="0"/>
              <a:t>четырехногих</a:t>
            </a:r>
            <a:r>
              <a:rPr lang="ru-RU" sz="2800" dirty="0" smtClean="0"/>
              <a:t> стульев и трехногих табуретов. Когда на каждом стуле и на каждом табурете сидит по человеку, в комнате 39 ног. Сколько в комнате стульев и сколько табуретов?</a:t>
            </a:r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  <a:p>
            <a:pPr algn="r" eaLnBrk="1" hangingPunct="1">
              <a:buFontTx/>
              <a:buNone/>
              <a:defRPr/>
            </a:pPr>
            <a:r>
              <a:rPr lang="ru-RU" sz="2800" dirty="0" smtClean="0">
                <a:hlinkClick r:id="rId2" action="ppaction://hlinksldjump"/>
              </a:rPr>
              <a:t>Ответ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15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smtClean="0">
                <a:latin typeface="Times New Roman" pitchFamily="18" charset="0"/>
              </a:rPr>
              <a:t>В комнате несколько четырехногих стульев и трехногих табуретов. Когда на каждом стуле и на каждом табурете сидит по человеку, в комнате 39 ног. Сколько в комнате стульев и сколько табуретов?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b="1" i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b="1" i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000" smtClean="0"/>
              <a:t> </a:t>
            </a:r>
            <a:r>
              <a:rPr lang="ru-RU" sz="3600" smtClean="0"/>
              <a:t>4 стула и 3 табурета.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6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0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smtClean="0">
                <a:hlinkClick r:id="rId2" action="ppaction://hlinksldjump"/>
              </a:rPr>
              <a:t>обратно.</a:t>
            </a:r>
            <a:endParaRPr lang="ru-RU" sz="2400" smtClean="0"/>
          </a:p>
          <a:p>
            <a:pPr algn="r" eaLnBrk="1" hangingPunct="1">
              <a:lnSpc>
                <a:spcPct val="80000"/>
              </a:lnSpc>
              <a:defRPr/>
            </a:pP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Ж-5</a:t>
            </a:r>
            <a:br>
              <a:rPr lang="ru-RU" sz="4000" smtClean="0"/>
            </a:br>
            <a:r>
              <a:rPr lang="ru-RU" sz="4000" smtClean="0"/>
              <a:t>15 очков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В месяце три воскресенья выпали на четные числа. Какой день недели 7 числа этого месяца?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endParaRPr lang="ru-RU" sz="240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>
                <a:hlinkClick r:id="rId2" action="ppaction://hlinksldjump"/>
              </a:rPr>
              <a:t>Ответ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15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В месяце три воскресенья выпали на четные числа. Какой день недели 7 числа этого месяца?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smtClean="0"/>
              <a:t>Пятница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/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smtClean="0">
                <a:hlinkClick r:id="rId2" action="ppaction://hlinksldjump"/>
              </a:rPr>
              <a:t>обратно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10 очков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 Напишите все цифры в порядке убывания расставьте между ними «+» так, чтобы получилось число 99.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marL="609600" indent="-609600"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>
                <a:hlinkClick r:id="rId2" action="ppaction://hlinksldjump"/>
              </a:rPr>
              <a:t>Ответ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 10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3600" dirty="0" smtClean="0"/>
              <a:t>9+8+7+65+4+3+2+1+0=99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b="1" dirty="0" smtClean="0">
                <a:hlinkClick r:id="rId2" action="ppaction://hlinksldjump"/>
              </a:rPr>
              <a:t>Обратно</a:t>
            </a: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i="1" smtClean="0">
                <a:solidFill>
                  <a:srgbClr val="00FFFF"/>
                </a:solidFill>
                <a:latin typeface="Arial Narrow" pitchFamily="34" charset="0"/>
              </a:rPr>
              <a:t>Морской бой.</a:t>
            </a:r>
          </a:p>
        </p:txBody>
      </p:sp>
      <p:graphicFrame>
        <p:nvGraphicFramePr>
          <p:cNvPr id="6708" name="Group 56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181600"/>
        </p:xfrm>
        <a:graphic>
          <a:graphicData uri="http://schemas.openxmlformats.org/drawingml/2006/table">
            <a:tbl>
              <a:tblPr/>
              <a:tblGrid>
                <a:gridCol w="822325"/>
                <a:gridCol w="823913"/>
                <a:gridCol w="822325"/>
                <a:gridCol w="823912"/>
                <a:gridCol w="822325"/>
                <a:gridCol w="822325"/>
                <a:gridCol w="823913"/>
                <a:gridCol w="822325"/>
                <a:gridCol w="823912"/>
                <a:gridCol w="822325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А-9 </a:t>
            </a:r>
            <a:br>
              <a:rPr lang="ru-RU" sz="4000" smtClean="0"/>
            </a:br>
            <a:r>
              <a:rPr lang="ru-RU" sz="4000" smtClean="0"/>
              <a:t>10 очков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КАКОЕ УРАВНЕНИЕ НАЗЫВАЕТСЯ КВАДРАТНЫМ?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800" dirty="0" smtClean="0">
                <a:hlinkClick r:id="rId3" action="ppaction://hlinksldjump"/>
              </a:rPr>
              <a:t>проверка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В-9</a:t>
            </a:r>
            <a:br>
              <a:rPr lang="ru-RU" sz="4000" smtClean="0"/>
            </a:br>
            <a:r>
              <a:rPr lang="ru-RU" sz="4000" smtClean="0"/>
              <a:t>10 ОЧКОВ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КАК НАХОДИТСЯ ДИСКРИМИНАНТ КВАДРАТНОГО УРАВНЕНИЯ?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>
                <a:hlinkClick r:id="rId3" action="ppaction://hlinksldjump"/>
              </a:rPr>
              <a:t>ответ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Д-8</a:t>
            </a:r>
            <a:br>
              <a:rPr lang="ru-RU" sz="4000" smtClean="0"/>
            </a:br>
            <a:r>
              <a:rPr lang="ru-RU" sz="4000" smtClean="0"/>
              <a:t>10 ОЧКОВ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Когда квадратное уравнение имеет два корня и каких?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>
                <a:hlinkClick r:id="rId3" action="ppaction://hlinksldjump"/>
              </a:rPr>
              <a:t>ответ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Е-2</a:t>
            </a:r>
            <a:br>
              <a:rPr lang="ru-RU" sz="4000" smtClean="0"/>
            </a:br>
            <a:r>
              <a:rPr lang="ru-RU" sz="4000" smtClean="0"/>
              <a:t>10 очков.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mtClean="0"/>
              <a:t>Когда квадратное уравнение не имеет корней?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smtClean="0">
                <a:hlinkClick r:id="rId3" action="ppaction://hlinksldjump"/>
              </a:rPr>
              <a:t>ответ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bg1">
                    <a:lumMod val="75000"/>
                  </a:schemeClr>
                </a:solidFill>
              </a:rPr>
              <a:t>А-1</a:t>
            </a:r>
            <a:br>
              <a:rPr lang="ru-RU" sz="40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75000"/>
                  </a:schemeClr>
                </a:solidFill>
              </a:rPr>
              <a:t>10 </a:t>
            </a:r>
            <a:r>
              <a:rPr lang="ru-RU" sz="4000" dirty="0" smtClean="0">
                <a:solidFill>
                  <a:schemeClr val="bg1">
                    <a:lumMod val="75000"/>
                  </a:schemeClr>
                </a:solidFill>
                <a:latin typeface="Arial Narrow" pitchFamily="34" charset="0"/>
              </a:rPr>
              <a:t>очков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chemeClr val="bg1">
                    <a:lumMod val="75000"/>
                  </a:schemeClr>
                </a:solidFill>
                <a:latin typeface="Arial Narrow" pitchFamily="34" charset="0"/>
              </a:rPr>
              <a:t>Решите уравнение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b="1" i="1" dirty="0" smtClean="0">
              <a:solidFill>
                <a:schemeClr val="bg1">
                  <a:lumMod val="75000"/>
                </a:schemeClr>
              </a:solidFill>
              <a:latin typeface="Arial Narrow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6000" dirty="0" err="1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х</a:t>
            </a:r>
            <a:r>
              <a:rPr lang="ru-RU" sz="60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6000" baseline="300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2</a:t>
            </a:r>
            <a:r>
              <a:rPr lang="ru-RU" sz="60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+5х+6=0.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6000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>
              <a:latin typeface="Monotype Corsiva" pitchFamily="66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200" b="1" dirty="0" smtClean="0">
                <a:latin typeface="Arial Narrow" pitchFamily="34" charset="0"/>
                <a:hlinkClick r:id="rId4" action="ppaction://hlinksldjump"/>
              </a:rPr>
              <a:t>проверка</a:t>
            </a:r>
            <a:endParaRPr lang="ru-RU" sz="1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911</Words>
  <Application>Microsoft Office PowerPoint</Application>
  <PresentationFormat>Экран (4:3)</PresentationFormat>
  <Paragraphs>450</Paragraphs>
  <Slides>46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8" baseType="lpstr">
      <vt:lpstr>Океан</vt:lpstr>
      <vt:lpstr>Формула</vt:lpstr>
      <vt:lpstr>Морской бой</vt:lpstr>
      <vt:lpstr>Урок-игра по  алгебре в 9 классе.</vt:lpstr>
      <vt:lpstr>Квадратный трехчлен.</vt:lpstr>
      <vt:lpstr>Промах!</vt:lpstr>
      <vt:lpstr>А-9  10 очков</vt:lpstr>
      <vt:lpstr>В-9 10 ОЧКОВ</vt:lpstr>
      <vt:lpstr>Д-8 10 ОЧКОВ</vt:lpstr>
      <vt:lpstr>Е-2 10 очков.</vt:lpstr>
      <vt:lpstr>А-1 10 очков</vt:lpstr>
      <vt:lpstr>Ответ 10 </vt:lpstr>
      <vt:lpstr>Б-1 10 очков</vt:lpstr>
      <vt:lpstr>Ответ 10</vt:lpstr>
      <vt:lpstr>Ответ 10</vt:lpstr>
      <vt:lpstr>В-4 15 очков</vt:lpstr>
      <vt:lpstr>Ответ 15</vt:lpstr>
      <vt:lpstr>Ответ 20</vt:lpstr>
      <vt:lpstr>В-5 20 очков</vt:lpstr>
      <vt:lpstr>Ответ 20</vt:lpstr>
      <vt:lpstr>Ответ 10</vt:lpstr>
      <vt:lpstr>Ответ 10</vt:lpstr>
      <vt:lpstr>И-2 15 очков</vt:lpstr>
      <vt:lpstr>Ответ 15</vt:lpstr>
      <vt:lpstr>И-3 15 очков</vt:lpstr>
      <vt:lpstr>Ответ 15</vt:lpstr>
      <vt:lpstr>Ответ 10</vt:lpstr>
      <vt:lpstr>З-7 10 очков</vt:lpstr>
      <vt:lpstr>Ответ 10</vt:lpstr>
      <vt:lpstr>З-8 10 очков</vt:lpstr>
      <vt:lpstr>Ответ 10</vt:lpstr>
      <vt:lpstr>В-6 15 очков</vt:lpstr>
      <vt:lpstr>Ответ 15  D&gt;0; a&lt;0</vt:lpstr>
      <vt:lpstr>В-3 15 очков</vt:lpstr>
      <vt:lpstr>Ответ 15   D&gt;0; a&gt;0</vt:lpstr>
      <vt:lpstr>И-4 15 очков</vt:lpstr>
      <vt:lpstr>Ответ 15  D&lt;0; a&gt;0</vt:lpstr>
      <vt:lpstr>И-4 15 очков  Сократите дробь. </vt:lpstr>
      <vt:lpstr>А-7 Вопрос 15                                           Назовите знаки D и a</vt:lpstr>
      <vt:lpstr>Ответ 15</vt:lpstr>
      <vt:lpstr>Ответ 15</vt:lpstr>
      <vt:lpstr>Ж-4 15 очков</vt:lpstr>
      <vt:lpstr>Ответ 15</vt:lpstr>
      <vt:lpstr>Ж-5 15 очков</vt:lpstr>
      <vt:lpstr>Ответ 15</vt:lpstr>
      <vt:lpstr>10 очков</vt:lpstr>
      <vt:lpstr>Ответ 10</vt:lpstr>
      <vt:lpstr>Морской бой.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уравнения.</dc:title>
  <dc:creator>Ефремова Наталья Александровна</dc:creator>
  <cp:lastModifiedBy>Пользователь</cp:lastModifiedBy>
  <cp:revision>55</cp:revision>
  <dcterms:created xsi:type="dcterms:W3CDTF">2006-05-21T14:36:20Z</dcterms:created>
  <dcterms:modified xsi:type="dcterms:W3CDTF">2014-01-22T11:49:45Z</dcterms:modified>
</cp:coreProperties>
</file>