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57" r:id="rId4"/>
    <p:sldId id="258" r:id="rId5"/>
    <p:sldId id="259" r:id="rId6"/>
    <p:sldId id="271" r:id="rId7"/>
    <p:sldId id="270" r:id="rId8"/>
    <p:sldId id="269" r:id="rId9"/>
    <p:sldId id="268" r:id="rId10"/>
    <p:sldId id="266" r:id="rId11"/>
    <p:sldId id="264" r:id="rId12"/>
    <p:sldId id="273" r:id="rId13"/>
    <p:sldId id="280" r:id="rId14"/>
    <p:sldId id="279" r:id="rId15"/>
    <p:sldId id="274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0000FF"/>
    <a:srgbClr val="0802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87C6FC-6E0A-472E-8117-354A0FD6EB8C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7396B8B-1E7C-4F1B-A373-EA92A700D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53F86-F552-4605-AE87-030BEA51B4A3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D4BF5-6842-496B-AD3A-A30191158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E1CB0-4B40-4DCE-AAF9-8513CC3F863A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8C841-2078-494C-8E36-F0EEA3A9F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D941B-E245-4A48-B7CB-40E3CBBF199D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6A646-0E5C-4E7E-B2FB-59DC1A4F8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0B1471-CFFA-412B-8C2B-249C3060880E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DE0A16-0E43-41B5-AE4A-FB72BF617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1A398C-4C58-4260-B841-F376259989B2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E72215-9279-4B8B-9672-AFF9E5516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4F359F-4D47-49C2-A184-FBC90622B1B8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6D8D3E-409F-4342-94E2-A3604956C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F158A9-8584-422B-B278-E7489A703ACA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15A67E-226B-4CA3-A676-6952B1BEA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087C-F430-409B-BA0A-AA9B1A3962E0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E1FB4-96BE-47D6-9486-2311AC2C2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19AE16-BA36-46C1-A7B2-22F35BE9C719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5E13B6-F63A-4920-A89A-9EC500E15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5AFF5A-2709-4CC4-8187-D89B18B604E6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ADCED5C-C3EE-4FF7-BC0E-15576463B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9DFA2BE-2E80-4DC0-B835-C770F2AC23E6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A5D7BFE-F791-469F-BEE5-10DC401B6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80" r:id="rId3"/>
    <p:sldLayoutId id="2147483781" r:id="rId4"/>
    <p:sldLayoutId id="2147483782" r:id="rId5"/>
    <p:sldLayoutId id="2147483783" r:id="rId6"/>
    <p:sldLayoutId id="2147483776" r:id="rId7"/>
    <p:sldLayoutId id="2147483784" r:id="rId8"/>
    <p:sldLayoutId id="2147483785" r:id="rId9"/>
    <p:sldLayoutId id="2147483777" r:id="rId10"/>
    <p:sldLayoutId id="21474837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764704"/>
            <a:ext cx="7772400" cy="182976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Умножение </a:t>
            </a:r>
            <a:br>
              <a:rPr lang="ru-RU" dirty="0" smtClean="0"/>
            </a:br>
            <a:r>
              <a:rPr lang="ru-RU" dirty="0" smtClean="0"/>
              <a:t>одночлена на многочлен</a:t>
            </a:r>
            <a:endParaRPr lang="ru-RU" dirty="0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187450" y="4437063"/>
            <a:ext cx="57689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Lucida Sans Unicode" pitchFamily="34" charset="0"/>
              </a:rPr>
              <a:t>Тип урока: </a:t>
            </a:r>
            <a:endParaRPr lang="ru-RU">
              <a:latin typeface="Lucida Sans Unicode" pitchFamily="34" charset="0"/>
            </a:endParaRPr>
          </a:p>
          <a:p>
            <a:r>
              <a:rPr lang="ru-RU">
                <a:latin typeface="Lucida Sans Unicode" pitchFamily="34" charset="0"/>
              </a:rPr>
              <a:t>урок закрепления и совершенствования знаний.</a:t>
            </a:r>
          </a:p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5063" y="4638675"/>
            <a:ext cx="165893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Monotype Corsiva" pitchFamily="66" charset="0"/>
              </a:rPr>
              <a:t>5</a:t>
            </a:r>
            <a:r>
              <a:rPr lang="en-US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dirty="0" smtClean="0"/>
              <a:t>Правила раскрытия скобок</a:t>
            </a:r>
            <a:endParaRPr lang="ru-RU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916113"/>
            <a:ext cx="7854950" cy="2195512"/>
          </a:xfrm>
        </p:spPr>
        <p:txBody>
          <a:bodyPr/>
          <a:lstStyle/>
          <a:p>
            <a:pPr marR="0" algn="just" eaLnBrk="1" hangingPunct="1">
              <a:lnSpc>
                <a:spcPct val="80000"/>
              </a:lnSpc>
            </a:pPr>
            <a:r>
              <a:rPr lang="ru-RU" sz="2500" i="1" smtClean="0"/>
              <a:t>Если перед скобками стоит знак «+», то скобки опускаются, а члены записываются с теми же знаками.</a:t>
            </a:r>
          </a:p>
          <a:p>
            <a:pPr marR="0" algn="just" eaLnBrk="1" hangingPunct="1">
              <a:lnSpc>
                <a:spcPct val="80000"/>
              </a:lnSpc>
            </a:pPr>
            <a:r>
              <a:rPr lang="ru-RU" sz="2500" i="1" smtClean="0"/>
              <a:t>Если перед скобками стоит знак минус, то скобки опускаются, а члены записываются с противоположными знаками.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4572000"/>
            <a:ext cx="7715250" cy="1414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а </a:t>
            </a:r>
            <a:r>
              <a:rPr lang="ru-RU" sz="4400" b="1" dirty="0">
                <a:solidFill>
                  <a:schemeClr val="accent2"/>
                </a:solidFill>
              </a:rPr>
              <a:t>+</a:t>
            </a:r>
            <a:r>
              <a:rPr lang="ru-RU" sz="4400" b="1" dirty="0"/>
              <a:t> (</a:t>
            </a:r>
            <a:r>
              <a:rPr lang="ru-RU" sz="4400" b="1" dirty="0" err="1"/>
              <a:t>b</a:t>
            </a:r>
            <a:r>
              <a:rPr lang="ru-RU" sz="4400" b="1" dirty="0"/>
              <a:t> + с) = а + </a:t>
            </a:r>
            <a:r>
              <a:rPr lang="ru-RU" sz="4400" b="1" dirty="0" err="1"/>
              <a:t>b</a:t>
            </a:r>
            <a:r>
              <a:rPr lang="ru-RU" sz="4400" b="1" dirty="0"/>
              <a:t> + с</a:t>
            </a:r>
            <a:endParaRPr lang="en-US" sz="4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/>
                </a:solidFill>
              </a:rPr>
              <a:t>-</a:t>
            </a:r>
            <a:r>
              <a:rPr lang="ru-RU" sz="4400" b="1" dirty="0"/>
              <a:t>(а + </a:t>
            </a:r>
            <a:r>
              <a:rPr lang="en-US" sz="4400" b="1" dirty="0"/>
              <a:t>b) = -a - b.</a:t>
            </a:r>
            <a:endParaRPr lang="ru-RU" sz="44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Monotype Corsiva" pitchFamily="66" charset="0"/>
              </a:rPr>
              <a:t>6</a:t>
            </a:r>
            <a:r>
              <a:rPr lang="en-US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dirty="0" smtClean="0">
                <a:latin typeface="Malgun Gothic" pitchFamily="34" charset="-127"/>
                <a:ea typeface="Malgun Gothic" pitchFamily="34" charset="-127"/>
              </a:rPr>
              <a:t>Как умножить многочлен на одночлен?</a:t>
            </a:r>
            <a:endParaRPr lang="ru-RU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844675"/>
            <a:ext cx="7854950" cy="2195513"/>
          </a:xfrm>
        </p:spPr>
        <p:txBody>
          <a:bodyPr>
            <a:normAutofit/>
          </a:bodyPr>
          <a:lstStyle/>
          <a:p>
            <a:pPr marR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Чтобы умножить </a:t>
            </a:r>
            <a:r>
              <a:rPr lang="ru-RU" sz="3200" i="1" u="sng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одночлен на многочлен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, надо умножить этот одночлен на каждый из членов многочлена.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4572000"/>
            <a:ext cx="7715250" cy="1414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i="1" dirty="0">
                <a:solidFill>
                  <a:srgbClr val="FF0000"/>
                </a:solidFill>
              </a:rPr>
              <a:t>a</a:t>
            </a:r>
            <a:r>
              <a:rPr lang="en-US" sz="5400" i="1" dirty="0"/>
              <a:t>(</a:t>
            </a:r>
            <a:r>
              <a:rPr lang="en-US" sz="5400" i="1" dirty="0" err="1"/>
              <a:t>b+c</a:t>
            </a:r>
            <a:r>
              <a:rPr lang="en-US" sz="5400" i="1" dirty="0"/>
              <a:t>)=</a:t>
            </a:r>
            <a:r>
              <a:rPr lang="en-US" sz="5400" i="1" dirty="0" err="1">
                <a:solidFill>
                  <a:srgbClr val="FF0000"/>
                </a:solidFill>
              </a:rPr>
              <a:t>a</a:t>
            </a:r>
            <a:r>
              <a:rPr lang="en-US" sz="5400" i="1" dirty="0" err="1"/>
              <a:t>b+</a:t>
            </a:r>
            <a:r>
              <a:rPr lang="en-US" sz="5400" i="1" dirty="0" err="1">
                <a:solidFill>
                  <a:srgbClr val="FF0000"/>
                </a:solidFill>
              </a:rPr>
              <a:t>a</a:t>
            </a:r>
            <a:r>
              <a:rPr lang="en-US" sz="5400" i="1" dirty="0" err="1"/>
              <a:t>c</a:t>
            </a:r>
            <a:endParaRPr lang="ru-RU" sz="54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Monotype Corsiva" pitchFamily="66" charset="0"/>
              </a:rPr>
              <a:t>6</a:t>
            </a:r>
            <a:r>
              <a:rPr lang="en-US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dirty="0" smtClean="0">
                <a:latin typeface="Malgun Gothic" pitchFamily="34" charset="-127"/>
                <a:ea typeface="Malgun Gothic" pitchFamily="34" charset="-127"/>
              </a:rPr>
              <a:t>Как умножить многочлен на одночлен?</a:t>
            </a:r>
            <a:endParaRPr lang="ru-RU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844675"/>
            <a:ext cx="7854950" cy="2195513"/>
          </a:xfrm>
        </p:spPr>
        <p:txBody>
          <a:bodyPr>
            <a:normAutofit/>
          </a:bodyPr>
          <a:lstStyle/>
          <a:p>
            <a:pPr marR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Чтобы умножить </a:t>
            </a:r>
            <a:r>
              <a:rPr lang="ru-RU" sz="3200" i="1" u="sng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одночлен на многочлен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Malgun Gothic" pitchFamily="34" charset="-127"/>
                <a:ea typeface="Malgun Gothic" pitchFamily="34" charset="-127"/>
              </a:rPr>
              <a:t>, надо умножить этот одночлен на каждый из членов многочлена.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4572000"/>
            <a:ext cx="7715250" cy="1414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i="1" dirty="0">
                <a:solidFill>
                  <a:srgbClr val="FF0000"/>
                </a:solidFill>
              </a:rPr>
              <a:t>a</a:t>
            </a:r>
            <a:r>
              <a:rPr lang="en-US" sz="5400" i="1" dirty="0"/>
              <a:t>(</a:t>
            </a:r>
            <a:r>
              <a:rPr lang="en-US" sz="5400" i="1" dirty="0" err="1"/>
              <a:t>b+c</a:t>
            </a:r>
            <a:r>
              <a:rPr lang="en-US" sz="5400" i="1" dirty="0"/>
              <a:t>)=</a:t>
            </a:r>
            <a:r>
              <a:rPr lang="en-US" sz="5400" i="1" dirty="0" err="1">
                <a:solidFill>
                  <a:srgbClr val="FF0000"/>
                </a:solidFill>
              </a:rPr>
              <a:t>a</a:t>
            </a:r>
            <a:r>
              <a:rPr lang="en-US" sz="5400" i="1" dirty="0" err="1"/>
              <a:t>b+</a:t>
            </a:r>
            <a:r>
              <a:rPr lang="en-US" sz="5400" i="1" dirty="0" err="1">
                <a:solidFill>
                  <a:srgbClr val="FF0000"/>
                </a:solidFill>
              </a:rPr>
              <a:t>a</a:t>
            </a:r>
            <a:r>
              <a:rPr lang="en-US" sz="5400" i="1" dirty="0" err="1"/>
              <a:t>c</a:t>
            </a:r>
            <a:endParaRPr lang="ru-RU" sz="54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i="1" smtClean="0"/>
              <a:t>Выполнить умножение</a:t>
            </a:r>
            <a:endParaRPr lang="ru-RU" smtClean="0"/>
          </a:p>
          <a:p>
            <a:r>
              <a:rPr lang="ru-RU" i="1" smtClean="0"/>
              <a:t>-3х · (- х</a:t>
            </a:r>
            <a:r>
              <a:rPr lang="ru-RU" i="1" baseline="30000" smtClean="0"/>
              <a:t>3</a:t>
            </a:r>
            <a:r>
              <a:rPr lang="ru-RU" i="1" smtClean="0"/>
              <a:t>+ х – 5)= </a:t>
            </a:r>
          </a:p>
          <a:p>
            <a:pPr>
              <a:buFont typeface="Wingdings 3" pitchFamily="18" charset="2"/>
              <a:buNone/>
            </a:pPr>
            <a:r>
              <a:rPr lang="ru-RU" b="1" i="1" smtClean="0"/>
              <a:t>Представьте в виде многочлена</a:t>
            </a:r>
            <a:endParaRPr lang="ru-RU" smtClean="0"/>
          </a:p>
          <a:p>
            <a:r>
              <a:rPr lang="ru-RU" i="1" smtClean="0"/>
              <a:t>- а</a:t>
            </a:r>
            <a:r>
              <a:rPr lang="ru-RU" i="1" baseline="30000" smtClean="0"/>
              <a:t>2</a:t>
            </a:r>
            <a:r>
              <a:rPr lang="ru-RU" i="1" smtClean="0"/>
              <a:t>·(3а – 5) + 4а·(а</a:t>
            </a:r>
            <a:r>
              <a:rPr lang="ru-RU" i="1" baseline="30000" smtClean="0"/>
              <a:t>2</a:t>
            </a:r>
            <a:r>
              <a:rPr lang="ru-RU" i="1" smtClean="0"/>
              <a:t> – а)= </a:t>
            </a:r>
          </a:p>
          <a:p>
            <a:pPr>
              <a:buFont typeface="Wingdings 3" pitchFamily="18" charset="2"/>
              <a:buNone/>
            </a:pPr>
            <a:r>
              <a:rPr lang="ru-RU" b="1" i="1" smtClean="0"/>
              <a:t>Решите уравнение</a:t>
            </a:r>
            <a:endParaRPr lang="ru-RU" smtClean="0"/>
          </a:p>
          <a:p>
            <a:r>
              <a:rPr lang="ru-RU" i="1" smtClean="0"/>
              <a:t>3у·(4у – 1) – 2у·  ( 6у – 5)= 9у – 8(3 + у);</a:t>
            </a:r>
          </a:p>
          <a:p>
            <a:r>
              <a:rPr lang="ru-RU" i="1" smtClean="0"/>
              <a:t> </a:t>
            </a:r>
          </a:p>
          <a:p>
            <a:endParaRPr lang="ru-RU" smtClean="0"/>
          </a:p>
          <a:p>
            <a:endParaRPr lang="ru-RU" i="1" smtClean="0"/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Тренинг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00113" y="4437063"/>
          <a:ext cx="3167062" cy="1198562"/>
        </p:xfrm>
        <a:graphic>
          <a:graphicData uri="http://schemas.openxmlformats.org/presentationml/2006/ole">
            <p:oleObj spid="_x0000_s1026" name="Формула" r:id="rId3" imgW="104112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2053" name="Текст 3"/>
          <p:cNvSpPr>
            <a:spLocks noGrp="1"/>
          </p:cNvSpPr>
          <p:nvPr>
            <p:ph type="body" idx="1"/>
          </p:nvPr>
        </p:nvSpPr>
        <p:spPr>
          <a:xfrm>
            <a:off x="323850" y="5410200"/>
            <a:ext cx="4173538" cy="762000"/>
          </a:xfrm>
        </p:spPr>
        <p:txBody>
          <a:bodyPr/>
          <a:lstStyle/>
          <a:p>
            <a:pPr algn="ctr"/>
            <a:r>
              <a:rPr lang="ru-RU" b="1" smtClean="0"/>
              <a:t>1 уровень</a:t>
            </a:r>
          </a:p>
          <a:p>
            <a:endParaRPr lang="ru-RU" smtClean="0"/>
          </a:p>
        </p:txBody>
      </p:sp>
      <p:sp>
        <p:nvSpPr>
          <p:cNvPr id="2054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pPr algn="ctr"/>
            <a:r>
              <a:rPr lang="ru-RU" b="1" smtClean="0"/>
              <a:t>2 уровень</a:t>
            </a:r>
          </a:p>
          <a:p>
            <a:endParaRPr lang="ru-RU" smtClean="0"/>
          </a:p>
        </p:txBody>
      </p:sp>
      <p:sp>
        <p:nvSpPr>
          <p:cNvPr id="2055" name="Содержимое 4"/>
          <p:cNvSpPr>
            <a:spLocks noGrp="1"/>
          </p:cNvSpPr>
          <p:nvPr>
            <p:ph sz="quarter" idx="2"/>
          </p:nvPr>
        </p:nvSpPr>
        <p:spPr>
          <a:xfrm>
            <a:off x="395288" y="1125538"/>
            <a:ext cx="4173537" cy="3941762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000" smtClean="0"/>
              <a:t>1. Закончите выполнение умножения</a:t>
            </a:r>
          </a:p>
          <a:p>
            <a:r>
              <a:rPr lang="ru-RU" sz="2000" i="1" smtClean="0"/>
              <a:t>а) 5а·(3х – у) =15ах…</a:t>
            </a:r>
            <a:endParaRPr lang="ru-RU" sz="2000" smtClean="0"/>
          </a:p>
          <a:p>
            <a:r>
              <a:rPr lang="ru-RU" sz="2000" i="1" smtClean="0"/>
              <a:t>б) х</a:t>
            </a:r>
            <a:r>
              <a:rPr lang="ru-RU" sz="2000" i="1" baseline="30000" smtClean="0"/>
              <a:t>2</a:t>
            </a:r>
            <a:r>
              <a:rPr lang="ru-RU" sz="2000" i="1" smtClean="0"/>
              <a:t>·(х</a:t>
            </a:r>
            <a:r>
              <a:rPr lang="ru-RU" sz="2000" i="1" baseline="30000" smtClean="0"/>
              <a:t>3</a:t>
            </a:r>
            <a:r>
              <a:rPr lang="ru-RU" sz="2000" i="1" smtClean="0"/>
              <a:t>- 4х +2) = х</a:t>
            </a:r>
            <a:r>
              <a:rPr lang="ru-RU" sz="2000" i="1" baseline="30000" smtClean="0"/>
              <a:t>5</a:t>
            </a:r>
            <a:r>
              <a:rPr lang="ru-RU" sz="2000" i="1" smtClean="0"/>
              <a:t>…</a:t>
            </a:r>
          </a:p>
          <a:p>
            <a:pPr>
              <a:buFont typeface="Wingdings 3" pitchFamily="18" charset="2"/>
              <a:buNone/>
            </a:pPr>
            <a:r>
              <a:rPr lang="ru-RU" sz="2000" smtClean="0"/>
              <a:t>2. Упростите выражение</a:t>
            </a:r>
          </a:p>
          <a:p>
            <a:r>
              <a:rPr lang="ru-RU" sz="2000" i="1" smtClean="0"/>
              <a:t>а) 5х·(х + 1) – 3х(2 – х)</a:t>
            </a:r>
            <a:endParaRPr lang="ru-RU" sz="2000" smtClean="0"/>
          </a:p>
          <a:p>
            <a:r>
              <a:rPr lang="ru-RU" sz="2000" i="1" smtClean="0"/>
              <a:t>б) 4а</a:t>
            </a:r>
            <a:r>
              <a:rPr lang="ru-RU" sz="2000" i="1" baseline="30000" smtClean="0"/>
              <a:t>2</a:t>
            </a:r>
            <a:r>
              <a:rPr lang="ru-RU" sz="2000" i="1" smtClean="0"/>
              <a:t>·(а + 1) - а·(а</a:t>
            </a:r>
            <a:r>
              <a:rPr lang="ru-RU" sz="2000" i="1" baseline="30000" smtClean="0"/>
              <a:t>2</a:t>
            </a:r>
            <a:r>
              <a:rPr lang="ru-RU" sz="2000" i="1" smtClean="0"/>
              <a:t>+2)</a:t>
            </a:r>
          </a:p>
          <a:p>
            <a:pPr>
              <a:buFont typeface="Wingdings 3" pitchFamily="18" charset="2"/>
              <a:buNone/>
            </a:pPr>
            <a:r>
              <a:rPr lang="ru-RU" sz="2000" smtClean="0"/>
              <a:t>3.Решите уравнение</a:t>
            </a:r>
          </a:p>
          <a:p>
            <a:pPr>
              <a:buFont typeface="Wingdings 3" pitchFamily="18" charset="2"/>
              <a:buNone/>
            </a:pPr>
            <a:r>
              <a:rPr lang="ru-RU" sz="2000" i="1" smtClean="0"/>
              <a:t>а) 12 - 4·(3 – 2х) = 3·(5 + х).</a:t>
            </a:r>
            <a:endParaRPr lang="ru-RU" sz="2000" smtClean="0"/>
          </a:p>
          <a:p>
            <a:pPr>
              <a:buFont typeface="Wingdings 3" pitchFamily="18" charset="2"/>
              <a:buNone/>
            </a:pPr>
            <a:r>
              <a:rPr lang="ru-RU" sz="2000" i="1" smtClean="0"/>
              <a:t>б)  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  <a:p>
            <a:pPr>
              <a:buFont typeface="Wingdings 3" pitchFamily="18" charset="2"/>
              <a:buNone/>
            </a:pPr>
            <a:endParaRPr lang="ru-RU" sz="2000" smtClean="0"/>
          </a:p>
        </p:txBody>
      </p:sp>
      <p:graphicFrame>
        <p:nvGraphicFramePr>
          <p:cNvPr id="2050" name="Содержимое 7"/>
          <p:cNvGraphicFramePr>
            <a:graphicFrameLocks noChangeAspect="1"/>
          </p:cNvGraphicFramePr>
          <p:nvPr>
            <p:ph sz="quarter" idx="4"/>
          </p:nvPr>
        </p:nvGraphicFramePr>
        <p:xfrm>
          <a:off x="900113" y="4292600"/>
          <a:ext cx="1954212" cy="865188"/>
        </p:xfrm>
        <a:graphic>
          <a:graphicData uri="http://schemas.openxmlformats.org/presentationml/2006/ole">
            <p:oleObj spid="_x0000_s2050" name="Формула" r:id="rId3" imgW="79992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43438" y="1196975"/>
            <a:ext cx="4181475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+mn-lt"/>
              </a:rPr>
              <a:t>1. Закончите выполнение умножения</a:t>
            </a:r>
          </a:p>
          <a:p>
            <a:pPr>
              <a:defRPr/>
            </a:pPr>
            <a:r>
              <a:rPr lang="ru-RU" sz="2000" i="1" dirty="0"/>
              <a:t>а) 7х · (х</a:t>
            </a:r>
            <a:r>
              <a:rPr lang="ru-RU" sz="2000" i="1" baseline="30000" dirty="0"/>
              <a:t>2</a:t>
            </a:r>
            <a:r>
              <a:rPr lang="ru-RU" sz="2000" i="1" dirty="0"/>
              <a:t>- 4х +3)=7х</a:t>
            </a:r>
            <a:r>
              <a:rPr lang="ru-RU" sz="2000" i="1" baseline="30000" dirty="0"/>
              <a:t>3</a:t>
            </a:r>
            <a:r>
              <a:rPr lang="ru-RU" sz="2000" i="1" dirty="0"/>
              <a:t>…</a:t>
            </a:r>
            <a:endParaRPr lang="ru-RU" sz="2000" dirty="0"/>
          </a:p>
          <a:p>
            <a:pPr>
              <a:defRPr/>
            </a:pPr>
            <a:r>
              <a:rPr lang="ru-RU" sz="2000" i="1" dirty="0"/>
              <a:t>б) 12с·(с</a:t>
            </a:r>
            <a:r>
              <a:rPr lang="ru-RU" sz="2000" i="1" baseline="30000" dirty="0"/>
              <a:t>3</a:t>
            </a:r>
            <a:r>
              <a:rPr lang="ru-RU" sz="2000" i="1" dirty="0"/>
              <a:t> + с</a:t>
            </a:r>
            <a:r>
              <a:rPr lang="ru-RU" sz="2000" i="1" baseline="30000" dirty="0"/>
              <a:t>2</a:t>
            </a:r>
            <a:r>
              <a:rPr lang="ru-RU" sz="2000" i="1" dirty="0"/>
              <a:t>- 3с -1) = 12с</a:t>
            </a:r>
            <a:r>
              <a:rPr lang="ru-RU" sz="2000" i="1" baseline="30000" dirty="0"/>
              <a:t>4</a:t>
            </a:r>
            <a:r>
              <a:rPr lang="ru-RU" sz="2000" i="1" dirty="0"/>
              <a:t>…</a:t>
            </a:r>
            <a:endParaRPr lang="ru-RU" sz="2000" dirty="0"/>
          </a:p>
          <a:p>
            <a:pPr>
              <a:defRPr/>
            </a:pPr>
            <a:r>
              <a:rPr lang="ru-RU" sz="2000" dirty="0">
                <a:latin typeface="+mn-lt"/>
              </a:rPr>
              <a:t>2. Упростите выражение</a:t>
            </a:r>
          </a:p>
          <a:p>
            <a:pPr>
              <a:defRPr/>
            </a:pPr>
            <a:r>
              <a:rPr lang="ru-RU" sz="2000" i="1" dirty="0"/>
              <a:t>а) 5х·(</a:t>
            </a:r>
            <a:r>
              <a:rPr lang="ru-RU" sz="2000" i="1" dirty="0" err="1"/>
              <a:t>х</a:t>
            </a:r>
            <a:r>
              <a:rPr lang="ru-RU" sz="2000" i="1" dirty="0"/>
              <a:t> + 8) – 4х·(</a:t>
            </a:r>
            <a:r>
              <a:rPr lang="ru-RU" sz="2000" i="1" dirty="0" err="1"/>
              <a:t>х</a:t>
            </a:r>
            <a:r>
              <a:rPr lang="ru-RU" sz="2000" i="1" dirty="0"/>
              <a:t> + 6)</a:t>
            </a:r>
            <a:endParaRPr lang="ru-RU" sz="2000" dirty="0"/>
          </a:p>
          <a:p>
            <a:pPr>
              <a:defRPr/>
            </a:pPr>
            <a:r>
              <a:rPr lang="ru-RU" sz="2000" i="1" dirty="0"/>
              <a:t>б) 12а·(а + 1) - 6а·(2а</a:t>
            </a:r>
            <a:r>
              <a:rPr lang="ru-RU" sz="2000" i="1" baseline="30000" dirty="0"/>
              <a:t> </a:t>
            </a:r>
            <a:r>
              <a:rPr lang="ru-RU" sz="2000" i="1" dirty="0"/>
              <a:t>- 4)</a:t>
            </a:r>
            <a:endParaRPr lang="ru-RU" sz="2000" dirty="0"/>
          </a:p>
          <a:p>
            <a:pPr>
              <a:defRPr/>
            </a:pPr>
            <a:r>
              <a:rPr lang="ru-RU" sz="2000" dirty="0">
                <a:latin typeface="+mn-lt"/>
              </a:rPr>
              <a:t>3.Решите уравнение</a:t>
            </a:r>
          </a:p>
          <a:p>
            <a:pPr>
              <a:defRPr/>
            </a:pPr>
            <a:r>
              <a:rPr lang="ru-RU" sz="2000" i="1" dirty="0"/>
              <a:t>а) 2·(2х + 3) = 8·(1 – </a:t>
            </a:r>
            <a:r>
              <a:rPr lang="ru-RU" sz="2000" i="1" dirty="0" err="1"/>
              <a:t>х</a:t>
            </a:r>
            <a:r>
              <a:rPr lang="ru-RU" sz="2000" i="1" dirty="0"/>
              <a:t>) - 5·(</a:t>
            </a:r>
            <a:r>
              <a:rPr lang="ru-RU" sz="2000" i="1" dirty="0" err="1"/>
              <a:t>х</a:t>
            </a:r>
            <a:r>
              <a:rPr lang="ru-RU" sz="2000" i="1" dirty="0"/>
              <a:t> – 2).</a:t>
            </a:r>
            <a:endParaRPr lang="ru-RU" sz="2000" dirty="0"/>
          </a:p>
          <a:p>
            <a:pPr>
              <a:defRPr/>
            </a:pPr>
            <a:endParaRPr lang="ru-RU" sz="2000" dirty="0">
              <a:latin typeface="+mn-lt"/>
            </a:endParaRPr>
          </a:p>
          <a:p>
            <a:pPr>
              <a:defRPr/>
            </a:pPr>
            <a:r>
              <a:rPr lang="ru-RU" sz="2000" i="1" dirty="0">
                <a:latin typeface="+mn-lt"/>
              </a:rPr>
              <a:t>б)  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endParaRPr lang="ru-RU" sz="2000" dirty="0">
              <a:latin typeface="+mn-lt"/>
            </a:endParaRP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148263" y="4149725"/>
          <a:ext cx="1814512" cy="792163"/>
        </p:xfrm>
        <a:graphic>
          <a:graphicData uri="http://schemas.openxmlformats.org/presentationml/2006/ole">
            <p:oleObj spid="_x0000_s2051" name="Формула" r:id="rId4" imgW="901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14287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844675"/>
            <a:ext cx="7854950" cy="2195513"/>
          </a:xfrm>
        </p:spPr>
        <p:txBody>
          <a:bodyPr/>
          <a:lstStyle/>
          <a:p>
            <a:pPr marR="0" algn="l" eaLnBrk="1" hangingPunct="1"/>
            <a:r>
              <a:rPr lang="ru-RU" sz="3200" smtClean="0"/>
              <a:t>Повторить правила (п. 24-26), решить задания </a:t>
            </a:r>
            <a:endParaRPr lang="en-US" sz="3200" smtClean="0"/>
          </a:p>
          <a:p>
            <a:pPr marR="0" algn="l" eaLnBrk="1" hangingPunct="1"/>
            <a:r>
              <a:rPr lang="ru-RU" sz="3200" smtClean="0"/>
              <a:t>№680 (</a:t>
            </a:r>
            <a:r>
              <a:rPr lang="ru-RU" sz="3200" i="1" smtClean="0"/>
              <a:t>а,б</a:t>
            </a:r>
            <a:r>
              <a:rPr lang="ru-RU" sz="3200" smtClean="0"/>
              <a:t>), 683 (</a:t>
            </a:r>
            <a:r>
              <a:rPr lang="ru-RU" sz="3200" i="1" smtClean="0"/>
              <a:t>б,г,е</a:t>
            </a:r>
            <a:r>
              <a:rPr lang="ru-RU" sz="3200" smtClean="0"/>
              <a:t>).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4149725"/>
            <a:ext cx="7715250" cy="184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Класс всегда идёт вперёд</a:t>
            </a:r>
            <a:br>
              <a:rPr lang="ru-RU" sz="4000" b="1" dirty="0"/>
            </a:br>
            <a:r>
              <a:rPr lang="ru-RU" sz="4000" b="1" dirty="0"/>
              <a:t>И никогда не отстаёт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i="1" dirty="0"/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2286000" y="29670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Lucida Sans Unicode" pitchFamily="34" charset="0"/>
              </a:rPr>
              <a:t/>
            </a:r>
            <a:br>
              <a:rPr lang="ru-RU" b="1">
                <a:latin typeface="Lucida Sans Unicode" pitchFamily="34" charset="0"/>
              </a:rPr>
            </a:br>
            <a:endParaRPr lang="ru-RU">
              <a:latin typeface="Lucida Sans Unicode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http://images.yandex.ru/yandsearch?text=%</a:t>
            </a:r>
            <a:r>
              <a:rPr lang="en-US" sz="1400" dirty="0" smtClean="0"/>
              <a:t>D1%8D%D0%BC%D0%B1%D0%BB%D0%B5%D0%BC%D0%B0%20%D1%83%D1%80%D0%BE%D0%BA%D0%B0%20%D0%BC%D0%B0%D1%82%D0%B5%D0%BC%D0%B0%D1%82%D0%B8%D0%BA%D0%B8&amp;img_url=900igr.net%2Fdatai%2Fmatematika%2FUroki-matematiki-v-shkole%2F0022-030-Puankare-skazal-chto-zhizn-ukrashajut-dve-veschi-izuchenie-matematiki-i.png&amp;pos=4&amp;rpt=simage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Источники</a:t>
            </a:r>
            <a:endParaRPr lang="ru-RU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2852738"/>
            <a:ext cx="1873250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924175"/>
            <a:ext cx="1833562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2852738"/>
            <a:ext cx="213360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781300"/>
            <a:ext cx="1905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661248"/>
            <a:ext cx="7851648" cy="10001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pc="200" dirty="0" smtClean="0">
                <a:solidFill>
                  <a:srgbClr val="0000FF"/>
                </a:solidFill>
                <a:latin typeface="Monotype Corsiva" pitchFamily="66" charset="0"/>
              </a:rPr>
              <a:t>Цели урока:</a:t>
            </a:r>
            <a:endParaRPr lang="ru-RU" spc="2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476250"/>
            <a:ext cx="8207375" cy="3429000"/>
          </a:xfrm>
        </p:spPr>
        <p:txBody>
          <a:bodyPr/>
          <a:lstStyle/>
          <a:p>
            <a:pPr marL="365125" marR="0" indent="-255588" algn="just" eaLnBrk="1" hangingPunct="1">
              <a:buFont typeface="Wingdings 3" pitchFamily="18" charset="2"/>
              <a:buChar char=""/>
            </a:pPr>
            <a:r>
              <a:rPr lang="ru-RU" sz="2000" b="1" i="1" smtClean="0">
                <a:solidFill>
                  <a:srgbClr val="08028A"/>
                </a:solidFill>
              </a:rPr>
              <a:t>Учебная:</a:t>
            </a:r>
            <a:r>
              <a:rPr lang="en-US" sz="2000" b="1" i="1" smtClean="0">
                <a:solidFill>
                  <a:srgbClr val="08028A"/>
                </a:solidFill>
              </a:rPr>
              <a:t>  </a:t>
            </a:r>
            <a:r>
              <a:rPr lang="ru-RU" sz="2000" b="1" smtClean="0"/>
              <a:t>применение алгоритма умножения одночлена на многочлен на практике.</a:t>
            </a:r>
          </a:p>
          <a:p>
            <a:pPr marL="365125" marR="0" indent="-255588" algn="just" eaLnBrk="1" hangingPunct="1">
              <a:buFont typeface="Wingdings 3" pitchFamily="18" charset="2"/>
              <a:buChar char=""/>
            </a:pPr>
            <a:r>
              <a:rPr lang="ru-RU" sz="2000" b="1" i="1" smtClean="0">
                <a:solidFill>
                  <a:srgbClr val="08028A"/>
                </a:solidFill>
              </a:rPr>
              <a:t>Методическая: </a:t>
            </a:r>
            <a:r>
              <a:rPr lang="ru-RU" sz="2000" b="1" smtClean="0"/>
              <a:t>организовать работу класса по закреплению темы «Умножение одночлена на многочлен».</a:t>
            </a:r>
          </a:p>
          <a:p>
            <a:pPr marL="365125" marR="0" indent="-255588" algn="just" eaLnBrk="1" hangingPunct="1">
              <a:buFont typeface="Wingdings 3" pitchFamily="18" charset="2"/>
              <a:buChar char=""/>
            </a:pPr>
            <a:r>
              <a:rPr lang="ru-RU" sz="2000" b="1" i="1" smtClean="0">
                <a:solidFill>
                  <a:srgbClr val="08028A"/>
                </a:solidFill>
              </a:rPr>
              <a:t>Развивающие:</a:t>
            </a:r>
            <a:r>
              <a:rPr lang="en-US" sz="2000" b="1" i="1" smtClean="0">
                <a:solidFill>
                  <a:srgbClr val="08028A"/>
                </a:solidFill>
              </a:rPr>
              <a:t> </a:t>
            </a:r>
            <a:r>
              <a:rPr lang="ru-RU" sz="2000" b="1" smtClean="0"/>
              <a:t>формирование приемов логического мышления, умения анализировать;</a:t>
            </a:r>
            <a:r>
              <a:rPr lang="en-US" sz="2000" b="1" smtClean="0"/>
              <a:t> </a:t>
            </a:r>
            <a:r>
              <a:rPr lang="ru-RU" sz="2000" b="1" smtClean="0"/>
              <a:t>развивать эмоции учащихся, создавая с этой целью в ходе урока эмоциональные ситуации удивления, восторга, занимательности.</a:t>
            </a:r>
          </a:p>
          <a:p>
            <a:pPr marL="365125" marR="0" indent="-255588" algn="just" eaLnBrk="1" hangingPunct="1">
              <a:buFont typeface="Wingdings 3" pitchFamily="18" charset="2"/>
              <a:buChar char=""/>
            </a:pPr>
            <a:r>
              <a:rPr lang="ru-RU" sz="2000" b="1" i="1" smtClean="0">
                <a:solidFill>
                  <a:srgbClr val="08028A"/>
                </a:solidFill>
              </a:rPr>
              <a:t>Воспитательные:</a:t>
            </a:r>
            <a:r>
              <a:rPr lang="en-US" sz="2000" b="1" i="1" smtClean="0">
                <a:solidFill>
                  <a:srgbClr val="08028A"/>
                </a:solidFill>
              </a:rPr>
              <a:t>  </a:t>
            </a:r>
            <a:r>
              <a:rPr lang="ru-RU" sz="2000" b="1" smtClean="0"/>
              <a:t>воспитание аккуратности; формирование у учащихся стремления к совершенствованию знаний. Работать над повышением грамотности устной и письменной речи учащихся, следить за осанкой учащихся при письме. Учить умению слушать</a:t>
            </a:r>
            <a:r>
              <a:rPr lang="en-US" sz="2000" b="1" smtClean="0"/>
              <a:t>.</a:t>
            </a:r>
            <a:endParaRPr lang="ru-RU" sz="2000" b="1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539750" y="1219200"/>
            <a:ext cx="8147050" cy="4873625"/>
          </a:xfrm>
        </p:spPr>
        <p:txBody>
          <a:bodyPr/>
          <a:lstStyle/>
          <a:p>
            <a:pPr eaLnBrk="1" hangingPunct="1"/>
            <a:r>
              <a:rPr lang="ru-RU" sz="3200" i="1" smtClean="0"/>
              <a:t>№1. Выполнить умножение одночленов</a:t>
            </a:r>
            <a:endParaRPr lang="ru-RU" sz="32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400" i="1" smtClean="0"/>
              <a:t>а) 8с· (-5х) =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400" i="1" smtClean="0"/>
              <a:t>б) -3х·ху</a:t>
            </a:r>
            <a:r>
              <a:rPr lang="ru-RU" sz="4400" i="1" baseline="30000" smtClean="0"/>
              <a:t>2</a:t>
            </a:r>
            <a:r>
              <a:rPr lang="ru-RU" sz="4400" i="1" smtClean="0"/>
              <a:t>=</a:t>
            </a:r>
            <a:endParaRPr lang="ru-RU" sz="44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400" i="1" smtClean="0"/>
              <a:t>в) -</a:t>
            </a:r>
            <a:r>
              <a:rPr lang="en-US" sz="4400" i="1" smtClean="0"/>
              <a:t>7</a:t>
            </a:r>
            <a:r>
              <a:rPr lang="ru-RU" sz="4400" i="1" smtClean="0"/>
              <a:t>аb·(-2</a:t>
            </a:r>
            <a:r>
              <a:rPr lang="en-US" sz="4400" i="1" smtClean="0"/>
              <a:t>a</a:t>
            </a:r>
            <a:r>
              <a:rPr lang="ru-RU" sz="4400" i="1" smtClean="0"/>
              <a:t>)=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4400" i="1" baseline="30000" smtClean="0"/>
              <a:t>  </a:t>
            </a:r>
            <a:endParaRPr lang="ru-RU" sz="4400" smtClean="0"/>
          </a:p>
          <a:p>
            <a:pPr eaLnBrk="1" hangingPunct="1">
              <a:buFont typeface="Wingdings 3" pitchFamily="18" charset="2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Решим устно задачи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3" y="2205038"/>
            <a:ext cx="208756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latin typeface="+mn-lt"/>
                <a:cs typeface="+mn-cs"/>
              </a:rPr>
              <a:t>-40сх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67175" y="2924175"/>
            <a:ext cx="223361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latin typeface="+mj-lt"/>
              </a:rPr>
              <a:t>-3х</a:t>
            </a:r>
            <a:r>
              <a:rPr lang="ru-RU" sz="4400" i="1" baseline="30000" dirty="0">
                <a:latin typeface="+mj-lt"/>
              </a:rPr>
              <a:t>2</a:t>
            </a:r>
            <a:r>
              <a:rPr lang="ru-RU" sz="4400" i="1" dirty="0">
                <a:latin typeface="+mj-lt"/>
              </a:rPr>
              <a:t>у</a:t>
            </a:r>
            <a:r>
              <a:rPr lang="ru-RU" sz="4400" i="1" baseline="30000" dirty="0">
                <a:latin typeface="+mj-lt"/>
              </a:rPr>
              <a:t>2</a:t>
            </a:r>
            <a:endParaRPr lang="ru-RU" sz="44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900" y="3716338"/>
            <a:ext cx="1871663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i="1" dirty="0">
                <a:latin typeface="+mj-lt"/>
              </a:rPr>
              <a:t>14</a:t>
            </a:r>
            <a:r>
              <a:rPr lang="ru-RU" sz="4400" i="1" dirty="0">
                <a:latin typeface="+mj-lt"/>
              </a:rPr>
              <a:t>а</a:t>
            </a:r>
            <a:r>
              <a:rPr lang="ru-RU" sz="4400" i="1" baseline="30000" dirty="0">
                <a:latin typeface="+mj-lt"/>
              </a:rPr>
              <a:t>2</a:t>
            </a:r>
            <a:r>
              <a:rPr lang="en-US" sz="4400" i="1" dirty="0">
                <a:latin typeface="+mj-lt"/>
              </a:rPr>
              <a:t>b</a:t>
            </a:r>
            <a:endParaRPr lang="ru-RU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i="1" smtClean="0"/>
              <a:t>№2. Решить уравнение</a:t>
            </a: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i="1" smtClean="0"/>
              <a:t>а) 8х=24</a:t>
            </a: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i="1" smtClean="0"/>
              <a:t>б) -4у=28</a:t>
            </a: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i="1" smtClean="0"/>
              <a:t>в) -6</a:t>
            </a:r>
            <a:r>
              <a:rPr lang="en-US" sz="4000" i="1" smtClean="0"/>
              <a:t>z= - 54</a:t>
            </a:r>
            <a:endParaRPr lang="ru-RU" sz="40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Решим устно задачи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32588" y="2133600"/>
            <a:ext cx="172720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000" i="1" dirty="0">
                <a:latin typeface="+mn-lt"/>
              </a:rPr>
              <a:t>x = 3</a:t>
            </a:r>
            <a:endParaRPr lang="ru-RU" sz="4000" i="1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59563" y="3357563"/>
            <a:ext cx="212883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i="1" dirty="0">
                <a:latin typeface="+mn-lt"/>
              </a:rPr>
              <a:t>y = - 7 </a:t>
            </a:r>
            <a:endParaRPr lang="ru-RU" sz="4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9563" y="4581525"/>
            <a:ext cx="1371600" cy="9842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i="1" dirty="0">
                <a:latin typeface="+mn-lt"/>
              </a:rPr>
              <a:t>z= 9</a:t>
            </a:r>
            <a:endParaRPr lang="ru-RU" sz="4000" dirty="0">
              <a:latin typeface="+mn-lt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i="1" smtClean="0"/>
              <a:t>№3. Выполнить умножение одночлена на многочлен</a:t>
            </a:r>
          </a:p>
          <a:p>
            <a:pPr eaLnBrk="1" hangingPunct="1"/>
            <a:endParaRPr lang="ru-RU" sz="36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i="1" smtClean="0"/>
              <a:t>а) 2у· (у-1) =</a:t>
            </a:r>
            <a:endParaRPr lang="ru-RU" sz="4000" smtClean="0"/>
          </a:p>
          <a:p>
            <a:pPr eaLnBrk="1" hangingPunct="1">
              <a:buFont typeface="Wingdings 3" pitchFamily="18" charset="2"/>
              <a:buNone/>
            </a:pPr>
            <a:endParaRPr lang="ru-RU" sz="36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3600" i="1" smtClean="0"/>
              <a:t>б) 3а· (а-</a:t>
            </a:r>
            <a:r>
              <a:rPr lang="en-US" sz="3600" i="1" smtClean="0"/>
              <a:t>b+4)</a:t>
            </a:r>
            <a:r>
              <a:rPr lang="ru-RU" sz="3600" i="1" smtClean="0"/>
              <a:t> =</a:t>
            </a:r>
            <a:endParaRPr lang="ru-RU" sz="36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Решим устно задачи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6100" y="3213100"/>
            <a:ext cx="21637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i="1" dirty="0">
                <a:latin typeface="+mn-lt"/>
              </a:rPr>
              <a:t>2y</a:t>
            </a:r>
            <a:r>
              <a:rPr lang="en-US" sz="4000" i="1" baseline="30000" dirty="0">
                <a:latin typeface="+mn-lt"/>
              </a:rPr>
              <a:t>2</a:t>
            </a:r>
            <a:r>
              <a:rPr lang="en-US" sz="4000" i="1" dirty="0">
                <a:latin typeface="+mn-lt"/>
              </a:rPr>
              <a:t> – 2y</a:t>
            </a:r>
            <a:endParaRPr lang="ru-RU" sz="4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437063"/>
            <a:ext cx="41814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i="1" dirty="0">
                <a:latin typeface="+mn-lt"/>
              </a:rPr>
              <a:t>3a</a:t>
            </a:r>
            <a:r>
              <a:rPr lang="en-US" sz="4000" i="1" baseline="30000" dirty="0">
                <a:latin typeface="+mn-lt"/>
              </a:rPr>
              <a:t>2</a:t>
            </a:r>
            <a:r>
              <a:rPr lang="en-US" sz="4000" i="1" dirty="0">
                <a:latin typeface="+mn-lt"/>
              </a:rPr>
              <a:t> – 3ab + 12a</a:t>
            </a:r>
            <a:endParaRPr lang="ru-RU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Monotype Corsiva" pitchFamily="66" charset="0"/>
              </a:rPr>
              <a:t>1</a:t>
            </a:r>
            <a:r>
              <a:rPr lang="en-US" sz="4000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sz="3600" dirty="0" smtClean="0"/>
              <a:t>Что называют одночленом?</a:t>
            </a:r>
            <a:br>
              <a:rPr lang="ru-RU" sz="36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916113"/>
            <a:ext cx="7854950" cy="2195512"/>
          </a:xfrm>
        </p:spPr>
        <p:txBody>
          <a:bodyPr/>
          <a:lstStyle/>
          <a:p>
            <a:pPr marR="0" algn="just" eaLnBrk="1" hangingPunct="1">
              <a:lnSpc>
                <a:spcPct val="90000"/>
              </a:lnSpc>
            </a:pPr>
            <a:r>
              <a:rPr lang="ru-RU" b="1" i="1" smtClean="0"/>
              <a:t>Одночленом</a:t>
            </a:r>
            <a:r>
              <a:rPr lang="ru-RU" i="1" smtClean="0"/>
              <a:t> называется выражение, которое содержит числа, натуральные степени переменных и их произведения, и при этом не содержит никаких других действий с этими числами и переменными.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4508500"/>
            <a:ext cx="7715250" cy="15224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/>
              <a:t>Например: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i="1" dirty="0"/>
              <a:t>−5ах³, </a:t>
            </a:r>
            <a:r>
              <a:rPr lang="ru-RU" sz="4000" i="1" dirty="0" err="1"/>
              <a:t>а³с²ху</a:t>
            </a:r>
            <a:r>
              <a:rPr lang="ru-RU" sz="4000" i="1" dirty="0"/>
              <a:t>, −7, </a:t>
            </a:r>
            <a:r>
              <a:rPr lang="ru-RU" sz="4000" i="1" dirty="0" err="1"/>
              <a:t>х</a:t>
            </a:r>
            <a:r>
              <a:rPr lang="ru-RU" sz="4000" i="1" dirty="0"/>
              <a:t>³, −а.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51648" cy="14287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Monotype Corsiva" pitchFamily="66" charset="0"/>
              </a:rPr>
              <a:t>2</a:t>
            </a:r>
            <a:r>
              <a:rPr lang="en-US" sz="4000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sz="3600" dirty="0" smtClean="0"/>
              <a:t>Что называют многочленом?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916113"/>
            <a:ext cx="7854950" cy="2195512"/>
          </a:xfrm>
        </p:spPr>
        <p:txBody>
          <a:bodyPr/>
          <a:lstStyle/>
          <a:p>
            <a:pPr marR="0" algn="just" eaLnBrk="1" hangingPunct="1"/>
            <a:r>
              <a:rPr lang="ru-RU" sz="3200" i="1" smtClean="0"/>
              <a:t>Сумму одночленов называют многочленом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4652963"/>
            <a:ext cx="7715250" cy="1377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/>
              <a:t>Например</a:t>
            </a:r>
            <a:r>
              <a:rPr lang="ru-RU" sz="4000" b="1" dirty="0"/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600" dirty="0"/>
              <a:t>3 a </a:t>
            </a:r>
            <a:r>
              <a:rPr lang="en-US" sz="3600" baseline="30000" dirty="0"/>
              <a:t>2</a:t>
            </a:r>
            <a:r>
              <a:rPr lang="en-US" sz="3600" dirty="0"/>
              <a:t> + </a:t>
            </a:r>
            <a:r>
              <a:rPr lang="en-US" sz="3600" dirty="0" err="1"/>
              <a:t>ab</a:t>
            </a:r>
            <a:r>
              <a:rPr lang="en-US" sz="3600" dirty="0"/>
              <a:t> + 5 b</a:t>
            </a:r>
            <a:r>
              <a:rPr lang="en-US" sz="3600" baseline="30000" dirty="0"/>
              <a:t>3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51648" cy="142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Monotype Corsiva" pitchFamily="66" charset="0"/>
              </a:rPr>
              <a:t>3</a:t>
            </a:r>
            <a:r>
              <a:rPr lang="en-US" sz="4000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sz="4000" dirty="0" smtClean="0"/>
              <a:t>Что значит одночлен записан в стандартном виде?</a:t>
            </a:r>
            <a:br>
              <a:rPr lang="ru-RU" sz="4000" dirty="0" smtClean="0"/>
            </a:br>
            <a:endParaRPr lang="ru-RU" sz="4000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916113"/>
            <a:ext cx="7854950" cy="2195512"/>
          </a:xfrm>
        </p:spPr>
        <p:txBody>
          <a:bodyPr/>
          <a:lstStyle/>
          <a:p>
            <a:pPr marR="0" algn="just" eaLnBrk="1" hangingPunct="1"/>
            <a:r>
              <a:rPr lang="ru-RU" sz="3200" i="1" smtClean="0"/>
              <a:t>Одночлен, записанный в виде произведения числового множителя стоящего на первом месте и степеней различных переменных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4572000"/>
            <a:ext cx="7715250" cy="1414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4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/>
              <a:t>Например: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600" dirty="0"/>
              <a:t>2x</a:t>
            </a:r>
            <a:r>
              <a:rPr lang="en-US" sz="3600" baseline="30000" dirty="0"/>
              <a:t>3</a:t>
            </a:r>
            <a:r>
              <a:rPr lang="en-US" sz="3600" dirty="0"/>
              <a:t>a</a:t>
            </a:r>
            <a:r>
              <a:rPr lang="en-US" sz="3600" baseline="30000" dirty="0"/>
              <a:t>2</a:t>
            </a:r>
            <a:r>
              <a:rPr lang="en-US" sz="3600" dirty="0"/>
              <a:t>(−3)(x</a:t>
            </a:r>
            <a:r>
              <a:rPr lang="en-US" sz="3600" baseline="30000" dirty="0"/>
              <a:t>3</a:t>
            </a:r>
            <a:r>
              <a:rPr lang="en-US" sz="3600" dirty="0"/>
              <a:t>)</a:t>
            </a:r>
            <a:r>
              <a:rPr lang="en-US" sz="3600" baseline="30000" dirty="0"/>
              <a:t>2</a:t>
            </a:r>
            <a:r>
              <a:rPr lang="en-US" sz="3600" dirty="0"/>
              <a:t> = </a:t>
            </a:r>
            <a:r>
              <a:rPr lang="en-US" sz="3600" b="1" dirty="0">
                <a:solidFill>
                  <a:schemeClr val="accent2"/>
                </a:solidFill>
              </a:rPr>
              <a:t>−6a</a:t>
            </a:r>
            <a:r>
              <a:rPr lang="en-US" sz="3600" b="1" baseline="30000" dirty="0">
                <a:solidFill>
                  <a:schemeClr val="accent2"/>
                </a:solidFill>
              </a:rPr>
              <a:t>2</a:t>
            </a:r>
            <a:r>
              <a:rPr lang="en-US" sz="3600" b="1" dirty="0">
                <a:solidFill>
                  <a:schemeClr val="accent2"/>
                </a:solidFill>
              </a:rPr>
              <a:t>x</a:t>
            </a:r>
            <a:r>
              <a:rPr lang="en-US" sz="3600" b="1" baseline="30000" dirty="0">
                <a:solidFill>
                  <a:schemeClr val="accent2"/>
                </a:solidFill>
              </a:rPr>
              <a:t>9</a:t>
            </a:r>
            <a:r>
              <a:rPr lang="en-US" sz="3600" b="1" dirty="0">
                <a:solidFill>
                  <a:schemeClr val="accent2"/>
                </a:solidFill>
              </a:rPr>
              <a:t> </a:t>
            </a:r>
            <a:r>
              <a:rPr lang="en-US" sz="3600" dirty="0"/>
              <a:t>. </a:t>
            </a:r>
            <a:br>
              <a:rPr lang="en-US" sz="3600" dirty="0"/>
            </a:b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4287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Monotype Corsiva" pitchFamily="66" charset="0"/>
              </a:rPr>
              <a:t>4</a:t>
            </a:r>
            <a:r>
              <a:rPr lang="en-US" sz="4000" dirty="0" smtClean="0">
                <a:latin typeface="Malgun Gothic" pitchFamily="34" charset="-127"/>
                <a:ea typeface="Malgun Gothic" pitchFamily="34" charset="-127"/>
              </a:rPr>
              <a:t>. </a:t>
            </a:r>
            <a:r>
              <a:rPr lang="ru-RU" sz="4000" dirty="0" smtClean="0"/>
              <a:t>Что значит многочлен записан в стандартном виде?</a:t>
            </a:r>
            <a:endParaRPr lang="ru-RU" sz="4000" dirty="0">
              <a:latin typeface="Malgun Gothic" pitchFamily="34" charset="-127"/>
              <a:ea typeface="Malgun Gothic" pitchFamily="34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916113"/>
            <a:ext cx="7854950" cy="2195512"/>
          </a:xfrm>
        </p:spPr>
        <p:txBody>
          <a:bodyPr/>
          <a:lstStyle/>
          <a:p>
            <a:pPr marR="0" algn="just" eaLnBrk="1" hangingPunct="1">
              <a:lnSpc>
                <a:spcPct val="90000"/>
              </a:lnSpc>
            </a:pPr>
            <a:r>
              <a:rPr lang="ru-RU" sz="3000" i="1" smtClean="0"/>
              <a:t>Многочлен записан в стандартном виде, если каждый его член является одночленом стандартного вида, и многочлен не содержит подобных слагаемых.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4572000"/>
            <a:ext cx="7715250" cy="14144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/>
              <a:t>Например: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/>
              <a:t>17а</a:t>
            </a:r>
            <a:r>
              <a:rPr lang="en-US" sz="3600" dirty="0"/>
              <a:t>b</a:t>
            </a:r>
            <a:r>
              <a:rPr lang="en-US" sz="3600" baseline="30000" dirty="0"/>
              <a:t>2</a:t>
            </a:r>
            <a:r>
              <a:rPr lang="en-US" sz="3600" dirty="0"/>
              <a:t>c</a:t>
            </a:r>
            <a:r>
              <a:rPr lang="en-US" sz="3600" baseline="30000" dirty="0"/>
              <a:t>3</a:t>
            </a:r>
            <a:r>
              <a:rPr lang="en-US" sz="3600" dirty="0"/>
              <a:t> + 4bc</a:t>
            </a:r>
            <a:r>
              <a:rPr lang="en-US" sz="3600" baseline="30000" dirty="0"/>
              <a:t>2</a:t>
            </a:r>
            <a:r>
              <a:rPr lang="en-US" sz="3600" dirty="0"/>
              <a:t> +8b</a:t>
            </a:r>
            <a:r>
              <a:rPr lang="en-US" sz="3600" baseline="30000" dirty="0"/>
              <a:t>2 </a:t>
            </a:r>
            <a:r>
              <a:rPr lang="en-US" sz="3600" dirty="0"/>
              <a:t>+c +2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</TotalTime>
  <Words>741</Words>
  <Application>Microsoft Office PowerPoint</Application>
  <PresentationFormat>Экран (4:3)</PresentationFormat>
  <Paragraphs>103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Lucida Sans Unicode</vt:lpstr>
      <vt:lpstr>Wingdings 3</vt:lpstr>
      <vt:lpstr>Verdana</vt:lpstr>
      <vt:lpstr>Wingdings 2</vt:lpstr>
      <vt:lpstr>Calibri</vt:lpstr>
      <vt:lpstr>Wingdings</vt:lpstr>
      <vt:lpstr>Malgun Gothic</vt:lpstr>
      <vt:lpstr>Открытая</vt:lpstr>
      <vt:lpstr>Microsoft Equation 3.0</vt:lpstr>
      <vt:lpstr>Умножение  одночлена на многочлен</vt:lpstr>
      <vt:lpstr>Цели урока:</vt:lpstr>
      <vt:lpstr>Решим устно задачи</vt:lpstr>
      <vt:lpstr>Решим устно задачи</vt:lpstr>
      <vt:lpstr>Решим устно задачи</vt:lpstr>
      <vt:lpstr>1. Что называют одночленом?  </vt:lpstr>
      <vt:lpstr>2. Что называют многочленом?  </vt:lpstr>
      <vt:lpstr>3. Что значит одночлен записан в стандартном виде? </vt:lpstr>
      <vt:lpstr>4. Что значит многочлен записан в стандартном виде?</vt:lpstr>
      <vt:lpstr>5. Правила раскрытия скобок</vt:lpstr>
      <vt:lpstr>6. Как умножить многочлен на одночлен?</vt:lpstr>
      <vt:lpstr>6. Как умножить многочлен на одночлен?</vt:lpstr>
      <vt:lpstr>Тренинг</vt:lpstr>
      <vt:lpstr>Самостоятельная работа</vt:lpstr>
      <vt:lpstr>Домашнее задание.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одночлена на многочлен</dc:title>
  <dc:subject>приложение</dc:subject>
  <dc:creator>Ефремова Наталья Александровна</dc:creator>
  <cp:lastModifiedBy>Пользователь</cp:lastModifiedBy>
  <cp:revision>37</cp:revision>
  <dcterms:created xsi:type="dcterms:W3CDTF">2012-10-10T18:30:50Z</dcterms:created>
  <dcterms:modified xsi:type="dcterms:W3CDTF">2014-01-20T11:35:28Z</dcterms:modified>
</cp:coreProperties>
</file>