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1" r:id="rId1"/>
  </p:sldMasterIdLst>
  <p:notesMasterIdLst>
    <p:notesMasterId r:id="rId7"/>
  </p:notesMasterIdLst>
  <p:sldIdLst>
    <p:sldId id="262" r:id="rId2"/>
    <p:sldId id="263" r:id="rId3"/>
    <p:sldId id="267" r:id="rId4"/>
    <p:sldId id="274" r:id="rId5"/>
    <p:sldId id="270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C91"/>
    <a:srgbClr val="4B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33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6DB7-C0F0-4357-8D54-BB2D7C8C0E8A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34A10-0721-4F13-8C88-21CEBF932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4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EE682A-E324-4A43-B650-50ADC8FF2F70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8D998-4791-4DED-93D2-9F38598551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8822" y="109860"/>
            <a:ext cx="7718719" cy="86446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регионального стандарта питания обучающихся общеобразовательных организаций В Новооскольском городском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029" t="20524" r="61775" b="16077"/>
          <a:stretch/>
        </p:blipFill>
        <p:spPr bwMode="auto">
          <a:xfrm>
            <a:off x="5368652" y="1611990"/>
            <a:ext cx="2124853" cy="299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275967" y="1005840"/>
            <a:ext cx="4685736" cy="154616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безопасности, составу, пищевой ценности, объему, качеству содержимого «тарелки» и условиям приема пищи в общеобразовательной организации</a:t>
            </a:r>
            <a:endParaRPr lang="ru-RU" sz="16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75977" y="2803755"/>
            <a:ext cx="4613889" cy="119176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технологическим условиям, обеспечивающим производство безопасного                             и качественного питания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общеобразовательных организаций 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7930345" y="1504022"/>
            <a:ext cx="4023359" cy="14506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экономическим условиям организации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государственных и муниципальных общеобразовательных организациях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7830585" y="3399629"/>
            <a:ext cx="4123107" cy="14950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условиям, обеспечивающим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обучающихся, воспитанников мотивации к здоровому питанию</a:t>
            </a:r>
            <a:endParaRPr lang="ru-RU" sz="16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75967" y="4275619"/>
            <a:ext cx="4685736" cy="123821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результатам применения данного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организации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общеобразовательных организациях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969" y="5513832"/>
            <a:ext cx="11577979" cy="1273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университет пищевых производств подготовил для Белгородской области стандарт по обеспечению горячим питанием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с учетом индивидуальных особенностей детей и сезонных продуктов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6724" y="973144"/>
            <a:ext cx="3871917" cy="8202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состояние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пищеблоков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школьных столовых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6731" y="2014886"/>
            <a:ext cx="3871919" cy="8053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применяемые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меню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двухнедельного питания обучающихся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731" y="3041695"/>
            <a:ext cx="3871919" cy="8202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действующее законодательство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областного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и муниципального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уровней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в сфере организации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питания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730" y="4083467"/>
            <a:ext cx="3871919" cy="8322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эффективность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деятельности исполнителей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государственных и муниципальных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контрактов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821" y="5031122"/>
            <a:ext cx="3833819" cy="8173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профессиональный уровень специалистов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школьного питания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33901" y="1122284"/>
            <a:ext cx="2276475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52964" y="2192749"/>
            <a:ext cx="21574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652964" y="3235829"/>
            <a:ext cx="21574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691061" y="4265929"/>
            <a:ext cx="2119315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691073" y="5175454"/>
            <a:ext cx="2119313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6967536" y="877136"/>
            <a:ext cx="4937517" cy="868732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рекомендации</a:t>
            </a:r>
            <a:r>
              <a:rPr lang="ru-RU" sz="1400" dirty="0"/>
              <a:t> по формированию системы развития материально-технической базы пищеблоков школьных столовых области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7046129" y="1919605"/>
            <a:ext cx="4858935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аналитическая справка </a:t>
            </a:r>
            <a:r>
              <a:rPr lang="ru-RU" sz="1400" dirty="0"/>
              <a:t>по результатам анализа рационов школьного </a:t>
            </a:r>
            <a:r>
              <a:rPr lang="ru-RU" sz="1400" dirty="0" smtClean="0"/>
              <a:t>питания, </a:t>
            </a:r>
            <a:r>
              <a:rPr lang="ru-RU" sz="1400" b="1" dirty="0" smtClean="0"/>
              <a:t>вариативное меню</a:t>
            </a:r>
            <a:endParaRPr lang="ru-RU" sz="14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7006829" y="2940682"/>
            <a:ext cx="4898227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типовые </a:t>
            </a:r>
            <a:r>
              <a:rPr lang="ru-RU" sz="1400" b="1" dirty="0"/>
              <a:t>порядки </a:t>
            </a:r>
            <a:r>
              <a:rPr lang="ru-RU" sz="1400" dirty="0" smtClean="0"/>
              <a:t>оказания </a:t>
            </a:r>
            <a:r>
              <a:rPr lang="ru-RU" sz="1400" dirty="0"/>
              <a:t>услуги по обеспечению горячим питанием обучающихся муниципальных </a:t>
            </a:r>
            <a:r>
              <a:rPr lang="ru-RU" sz="1400" dirty="0" smtClean="0"/>
              <a:t>                              и государственных школ</a:t>
            </a:r>
            <a:endParaRPr lang="ru-RU" sz="14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085418" y="3961743"/>
            <a:ext cx="4819647" cy="818530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предложения</a:t>
            </a:r>
            <a:r>
              <a:rPr lang="ru-RU" sz="1400" dirty="0"/>
              <a:t> по улучшению деятельности организаторов школьного питания и поставщиков пищевых продуктов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7085417" y="4892250"/>
            <a:ext cx="4819647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</a:t>
            </a:r>
            <a:r>
              <a:rPr lang="ru-RU" sz="1400" b="1" dirty="0" smtClean="0"/>
              <a:t>рограмма </a:t>
            </a:r>
            <a:r>
              <a:rPr lang="ru-RU" sz="1400" dirty="0" smtClean="0"/>
              <a:t>повышения </a:t>
            </a:r>
            <a:r>
              <a:rPr lang="ru-RU" sz="1400" dirty="0"/>
              <a:t>квалификации технологов общественного питания, работников </a:t>
            </a:r>
            <a:r>
              <a:rPr lang="ru-RU" sz="1400" dirty="0" smtClean="0"/>
              <a:t>(до </a:t>
            </a:r>
            <a:r>
              <a:rPr lang="ru-RU" sz="1400" dirty="0"/>
              <a:t>72 часов), </a:t>
            </a:r>
            <a:r>
              <a:rPr lang="ru-RU" sz="1400" dirty="0" smtClean="0"/>
              <a:t>разработаны образовательные </a:t>
            </a:r>
            <a:r>
              <a:rPr lang="ru-RU" sz="1400" dirty="0"/>
              <a:t>программы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4821" y="5963829"/>
            <a:ext cx="3833819" cy="7144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 рационы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питания и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состояния системы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школьного питания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652971" y="6036004"/>
            <a:ext cx="2157415" cy="52863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7046117" y="5841247"/>
            <a:ext cx="4764883" cy="837035"/>
          </a:xfrm>
          <a:prstGeom prst="hexagon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методические </a:t>
            </a:r>
            <a:r>
              <a:rPr lang="ru-RU" sz="1400" b="1" dirty="0" smtClean="0"/>
              <a:t>рекомендации                           </a:t>
            </a:r>
            <a:r>
              <a:rPr lang="ru-RU" sz="1400" dirty="0"/>
              <a:t>по осуществлению производственного контроля </a:t>
            </a:r>
            <a:r>
              <a:rPr lang="ru-RU" sz="1400" dirty="0" smtClean="0"/>
              <a:t>(ХАССП)</a:t>
            </a:r>
            <a:endParaRPr lang="ru-RU" sz="1400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16974" y="108675"/>
            <a:ext cx="4480423" cy="86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АУДИТ/АНАЛИЗ/исследования:</a:t>
            </a:r>
            <a:endParaRPr lang="ru-RU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7709392" y="257831"/>
            <a:ext cx="2591789" cy="464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РАЗРАБОТАНЫ:</a:t>
            </a:r>
            <a:endParaRPr lang="ru-RU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Picture 2" descr="https://xn--80acbb5ai4af3add8gxa6b.xn--p1ai/wp-content/uploads/dogov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75" y="208841"/>
            <a:ext cx="1104940" cy="10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2.userapi.com/impg/DBx065WqGytM0qiUzWlr2jcgCSFJuve8GaEBsw/cZiTQRPrFTU.jpg?size=1000x1000&amp;quality=96&amp;sign=691495d3f45d1cad1d5f1f1333c37c18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2"/>
          <a:stretch/>
        </p:blipFill>
        <p:spPr bwMode="auto">
          <a:xfrm>
            <a:off x="2218130" y="1938063"/>
            <a:ext cx="7773777" cy="443864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947653" y="205972"/>
            <a:ext cx="972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по 15 декабря  в Новооскольском городском округе пройдут родительские встречи с дегустацией новых школьных блюд регионального стандарта питания обучающихся.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056" y="2021846"/>
            <a:ext cx="2005245" cy="141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news-r.ru/upload/iblock/f93/f93ff907c9e6c2f3ea0134ffb0ab4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597" y="4806308"/>
            <a:ext cx="2166403" cy="137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school31.ru/wp-content/uploads/2020/11/d96ecb08abb785a37bedcf9ab5d8fb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" y="2333937"/>
            <a:ext cx="2151899" cy="143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altay/1880524/2a0000016f7a83fb2403ed02acb811871e1e/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2" y="4638029"/>
            <a:ext cx="2074049" cy="154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022" y="499953"/>
            <a:ext cx="1065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 Новооскольского городского округа горячее питание организовано в  столовых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 flipH="1">
            <a:off x="166255" y="1563556"/>
            <a:ext cx="3241964" cy="1161288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Единый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подход к организации питания школьников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сохраненные данные 5"/>
          <p:cNvSpPr/>
          <p:nvPr/>
        </p:nvSpPr>
        <p:spPr>
          <a:xfrm flipH="1">
            <a:off x="3208711" y="1580197"/>
            <a:ext cx="3823856" cy="1144663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Качество, сбалансированность и разнообразие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рационов здорового питания школьников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 flipH="1">
            <a:off x="6673976" y="1563572"/>
            <a:ext cx="5159435" cy="1144663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санитарных требований к состоянию пищеблока, поставляемых продуктов питания из транспортировке, хранению, приготовлению и раздаче блюд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 flipH="1">
            <a:off x="318653" y="3228873"/>
            <a:ext cx="4269971" cy="1161288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подход к индивидуальным рационам питания обучающихся, в том числе детей с хроническими заболеваниями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сохраненные данные 9"/>
          <p:cNvSpPr/>
          <p:nvPr/>
        </p:nvSpPr>
        <p:spPr>
          <a:xfrm flipH="1">
            <a:off x="4363853" y="3228873"/>
            <a:ext cx="4000219" cy="1130325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Прозрачность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ценообразования для потребителя,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заказчика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контролирующих органов и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плательщика</a:t>
            </a:r>
            <a:endParaRPr lang="ru-RU" sz="1600" dirty="0">
              <a:solidFill>
                <a:schemeClr val="tx1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11" name="Блок-схема: сохраненные данные 10"/>
          <p:cNvSpPr/>
          <p:nvPr/>
        </p:nvSpPr>
        <p:spPr>
          <a:xfrm flipH="1">
            <a:off x="8191790" y="3272519"/>
            <a:ext cx="3641631" cy="1086681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Модернизация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инфраструктуры школьного питания;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 flipH="1">
            <a:off x="1438837" y="4800600"/>
            <a:ext cx="9673083" cy="1035424"/>
          </a:xfrm>
          <a:prstGeom prst="flowChartOnlineStorag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условий для 100 - процентного охвата обучающихся общеобразовательных организаций здоровым горячим школьным питание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452438" y="2145804"/>
            <a:ext cx="4733365" cy="3040577"/>
          </a:xfrm>
          <a:prstGeom prst="flowChartAlternateProcess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вариант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фрукты, детские крокеты, макароны с маслом, чай с лимоном и хлеб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салат из моркови с яблоками, джем с кусочками фруктов, творожно-пшеничный пунш, чай и батон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вариант: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 сыр, геркулесовая каша на молоке с маслом, какао и хлеб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553" y="322731"/>
            <a:ext cx="9802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разработано для двух возрастных групп 7-11 и  12-17 лет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кадетских классов разработано усиленное меню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меню для детей с различными заболеваниями, в том числе с сахарным диабетом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335804" y="1886128"/>
            <a:ext cx="5856195" cy="3559930"/>
          </a:xfrm>
          <a:prstGeom prst="flowChartAlternateProcess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вариант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салат из свеклы с сыром, щи с фрикадельками из птицы, запечённая рыба под соусом, картофельное пюре, компот и хлеб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из свежей капусты, рассольник, детский рубленный бифштекс запеченные овощи, компот из сухофруктов и хлеб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вариант: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 из свежих помидоров и огурцов с растительным маслом, борщ с фасолью и картофелем, тушеная печень в соусе, отварные макароны с маслом, хлеб и чай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887507" y="5446058"/>
            <a:ext cx="10313895" cy="1210236"/>
          </a:xfrm>
          <a:prstGeom prst="flowChartTerminator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блюдам разработаны технологические карты и четкие указания, как правильно готовить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https://storage.myseldon.com/news_pict_F3/F3E08D4B7F01DA2EDAC8323D3532AE14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738</TotalTime>
  <Words>519</Words>
  <Application>Microsoft Office PowerPoint</Application>
  <PresentationFormat>Произвольный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Михайловна Белоус</dc:creator>
  <cp:lastModifiedBy>Acer</cp:lastModifiedBy>
  <cp:revision>120</cp:revision>
  <cp:lastPrinted>2021-08-27T13:28:35Z</cp:lastPrinted>
  <dcterms:created xsi:type="dcterms:W3CDTF">2021-08-27T08:56:36Z</dcterms:created>
  <dcterms:modified xsi:type="dcterms:W3CDTF">2021-12-01T17:56:57Z</dcterms:modified>
</cp:coreProperties>
</file>