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7" r:id="rId1"/>
  </p:sldMasterIdLst>
  <p:notesMasterIdLst>
    <p:notesMasterId r:id="rId7"/>
  </p:notesMasterIdLst>
  <p:sldIdLst>
    <p:sldId id="262" r:id="rId2"/>
    <p:sldId id="263" r:id="rId3"/>
    <p:sldId id="266" r:id="rId4"/>
    <p:sldId id="261" r:id="rId5"/>
    <p:sldId id="259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C91"/>
    <a:srgbClr val="4B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3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9C515-8770-42FC-A424-A3C1349092A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C74B6A-32E2-47E8-98B9-5E13BC24BEBA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Требования к безопасности, составу, пищевой ценности, объему, качеству содержимого «тарелки»              и условиям приема пищи                               в общеобразовательной организации </a:t>
          </a:r>
          <a:endParaRPr lang="ru-RU" sz="1200" dirty="0"/>
        </a:p>
      </dgm:t>
    </dgm:pt>
    <dgm:pt modelId="{07BB7D2F-6BD0-4441-9722-4EBEEC3F49A8}" type="parTrans" cxnId="{3FB962DD-5E6E-4347-8C33-AE578D2BBF0E}">
      <dgm:prSet/>
      <dgm:spPr/>
      <dgm:t>
        <a:bodyPr/>
        <a:lstStyle/>
        <a:p>
          <a:endParaRPr lang="ru-RU"/>
        </a:p>
      </dgm:t>
    </dgm:pt>
    <dgm:pt modelId="{27F4ED05-6FF1-498A-9E08-4741ABE05091}" type="sibTrans" cxnId="{3FB962DD-5E6E-4347-8C33-AE578D2BBF0E}">
      <dgm:prSet/>
      <dgm:spPr/>
      <dgm:t>
        <a:bodyPr/>
        <a:lstStyle/>
        <a:p>
          <a:endParaRPr lang="ru-RU"/>
        </a:p>
      </dgm:t>
    </dgm:pt>
    <dgm:pt modelId="{151B8532-2A76-4CAB-A12C-7D12B7FC9FA4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Требования к технологическим условиям, обеспечивающим производство безопасного                             и качественного питания                         для общеобразовательных организаций </a:t>
          </a:r>
          <a:endParaRPr lang="ru-RU" sz="1200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BE93944-5CB1-4CF6-A7BE-683863242761}" type="parTrans" cxnId="{1737B56E-E37B-4B69-8913-C52FDD868B56}">
      <dgm:prSet/>
      <dgm:spPr/>
      <dgm:t>
        <a:bodyPr/>
        <a:lstStyle/>
        <a:p>
          <a:endParaRPr lang="ru-RU"/>
        </a:p>
      </dgm:t>
    </dgm:pt>
    <dgm:pt modelId="{5E744C97-9469-4AA3-A988-468C9C6B24C2}" type="sibTrans" cxnId="{1737B56E-E37B-4B69-8913-C52FDD868B56}">
      <dgm:prSet/>
      <dgm:spPr/>
      <dgm:t>
        <a:bodyPr/>
        <a:lstStyle/>
        <a:p>
          <a:endParaRPr lang="ru-RU"/>
        </a:p>
      </dgm:t>
    </dgm:pt>
    <dgm:pt modelId="{4DE790DC-21CA-4FE2-A4B4-E3035F2CF72A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5.  Требования к результатам применения данного стандарта                  в организации питания                                 в общеобразовательных организациях</a:t>
          </a:r>
          <a:endParaRPr lang="ru-RU" sz="1200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D0D4A723-9A78-4E9B-9298-014C2B1E4B16}" type="parTrans" cxnId="{AD482933-4553-48EB-9CFD-6E4748BB32D4}">
      <dgm:prSet/>
      <dgm:spPr/>
      <dgm:t>
        <a:bodyPr/>
        <a:lstStyle/>
        <a:p>
          <a:endParaRPr lang="ru-RU"/>
        </a:p>
      </dgm:t>
    </dgm:pt>
    <dgm:pt modelId="{6E6468D2-EE8E-4E20-804E-22A9FA827238}" type="sibTrans" cxnId="{AD482933-4553-48EB-9CFD-6E4748BB32D4}">
      <dgm:prSet/>
      <dgm:spPr/>
      <dgm:t>
        <a:bodyPr/>
        <a:lstStyle/>
        <a:p>
          <a:endParaRPr lang="ru-RU"/>
        </a:p>
      </dgm:t>
    </dgm:pt>
    <dgm:pt modelId="{0A0CDC32-40EB-45F4-98D6-4E805539F1F0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3. Требования к экономическим условиям организации питания                      в государственных и муниципальных общеобразовательных организациях</a:t>
          </a:r>
          <a:endParaRPr lang="ru-RU" sz="1200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C4CA229-9A7E-4AB2-A666-1B73E425766D}" type="sibTrans" cxnId="{FB961E64-A13D-4450-A768-D8762454B8F2}">
      <dgm:prSet/>
      <dgm:spPr/>
      <dgm:t>
        <a:bodyPr/>
        <a:lstStyle/>
        <a:p>
          <a:endParaRPr lang="ru-RU"/>
        </a:p>
      </dgm:t>
    </dgm:pt>
    <dgm:pt modelId="{57FA8121-F18D-43BD-9B16-E62517191AF2}" type="parTrans" cxnId="{FB961E64-A13D-4450-A768-D8762454B8F2}">
      <dgm:prSet/>
      <dgm:spPr/>
      <dgm:t>
        <a:bodyPr/>
        <a:lstStyle/>
        <a:p>
          <a:endParaRPr lang="ru-RU"/>
        </a:p>
      </dgm:t>
    </dgm:pt>
    <dgm:pt modelId="{DF73E27D-5716-48DE-A140-B35011114CC6}">
      <dgm:prSet phldrT="[Текст]" custT="1"/>
      <dgm:spPr/>
      <dgm:t>
        <a:bodyPr/>
        <a:lstStyle/>
        <a:p>
          <a:r>
            <a: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4. Требования к условиям, обеспечивающим формирование               у обучающихся, воспитанников мотивации к здоровому питанию</a:t>
          </a:r>
          <a:endParaRPr lang="ru-RU" sz="1200" b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7F5F793-5C8D-4CAD-B954-FB41CDB04D0B}" type="sibTrans" cxnId="{8CFF69CD-80BE-4110-8C1C-B097CC1F0DFA}">
      <dgm:prSet/>
      <dgm:spPr/>
      <dgm:t>
        <a:bodyPr/>
        <a:lstStyle/>
        <a:p>
          <a:endParaRPr lang="ru-RU"/>
        </a:p>
      </dgm:t>
    </dgm:pt>
    <dgm:pt modelId="{BD083AE1-D212-485D-A961-95AF96648952}" type="parTrans" cxnId="{8CFF69CD-80BE-4110-8C1C-B097CC1F0DFA}">
      <dgm:prSet/>
      <dgm:spPr/>
      <dgm:t>
        <a:bodyPr/>
        <a:lstStyle/>
        <a:p>
          <a:endParaRPr lang="ru-RU"/>
        </a:p>
      </dgm:t>
    </dgm:pt>
    <dgm:pt modelId="{5BB31706-2483-4932-88B2-5E9D0546817B}" type="pres">
      <dgm:prSet presAssocID="{9499C515-8770-42FC-A424-A3C1349092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8957C-644C-4149-A761-2302DE69D2FB}" type="pres">
      <dgm:prSet presAssocID="{7AC74B6A-32E2-47E8-98B9-5E13BC24BE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4D1A-9B66-4EAF-BD98-F061C1C13F23}" type="pres">
      <dgm:prSet presAssocID="{27F4ED05-6FF1-498A-9E08-4741ABE05091}" presName="sibTrans" presStyleCnt="0"/>
      <dgm:spPr/>
    </dgm:pt>
    <dgm:pt modelId="{C4CC9CEE-8820-4EA0-A7E9-B5F76F4FD6E8}" type="pres">
      <dgm:prSet presAssocID="{151B8532-2A76-4CAB-A12C-7D12B7FC9F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945D1-C24F-440C-8B3B-F6B5E5EB4E23}" type="pres">
      <dgm:prSet presAssocID="{5E744C97-9469-4AA3-A988-468C9C6B24C2}" presName="sibTrans" presStyleCnt="0"/>
      <dgm:spPr/>
    </dgm:pt>
    <dgm:pt modelId="{F8C821A0-B965-49ED-85C3-F2035290EAD4}" type="pres">
      <dgm:prSet presAssocID="{0A0CDC32-40EB-45F4-98D6-4E805539F1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9BDB1-44F6-40D0-A560-D0D044439400}" type="pres">
      <dgm:prSet presAssocID="{1C4CA229-9A7E-4AB2-A666-1B73E425766D}" presName="sibTrans" presStyleCnt="0"/>
      <dgm:spPr/>
    </dgm:pt>
    <dgm:pt modelId="{C11AC210-B57C-4CE1-8EFB-E948DC3F5B60}" type="pres">
      <dgm:prSet presAssocID="{DF73E27D-5716-48DE-A140-B35011114C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EAA5B-DF85-4AE2-9987-5760257E2ED9}" type="pres">
      <dgm:prSet presAssocID="{27F5F793-5C8D-4CAD-B954-FB41CDB04D0B}" presName="sibTrans" presStyleCnt="0"/>
      <dgm:spPr/>
    </dgm:pt>
    <dgm:pt modelId="{3606FC29-B350-4D11-8C7A-2BEE48D2CB26}" type="pres">
      <dgm:prSet presAssocID="{4DE790DC-21CA-4FE2-A4B4-E3035F2CF7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82933-4553-48EB-9CFD-6E4748BB32D4}" srcId="{9499C515-8770-42FC-A424-A3C1349092AC}" destId="{4DE790DC-21CA-4FE2-A4B4-E3035F2CF72A}" srcOrd="4" destOrd="0" parTransId="{D0D4A723-9A78-4E9B-9298-014C2B1E4B16}" sibTransId="{6E6468D2-EE8E-4E20-804E-22A9FA827238}"/>
    <dgm:cxn modelId="{8CFF69CD-80BE-4110-8C1C-B097CC1F0DFA}" srcId="{9499C515-8770-42FC-A424-A3C1349092AC}" destId="{DF73E27D-5716-48DE-A140-B35011114CC6}" srcOrd="3" destOrd="0" parTransId="{BD083AE1-D212-485D-A961-95AF96648952}" sibTransId="{27F5F793-5C8D-4CAD-B954-FB41CDB04D0B}"/>
    <dgm:cxn modelId="{E9F0C5A7-378A-4D97-90E1-AE85222B0DE3}" type="presOf" srcId="{9499C515-8770-42FC-A424-A3C1349092AC}" destId="{5BB31706-2483-4932-88B2-5E9D0546817B}" srcOrd="0" destOrd="0" presId="urn:microsoft.com/office/officeart/2005/8/layout/default"/>
    <dgm:cxn modelId="{0227CA23-121B-481D-95CC-0FDF84DDD3E4}" type="presOf" srcId="{151B8532-2A76-4CAB-A12C-7D12B7FC9FA4}" destId="{C4CC9CEE-8820-4EA0-A7E9-B5F76F4FD6E8}" srcOrd="0" destOrd="0" presId="urn:microsoft.com/office/officeart/2005/8/layout/default"/>
    <dgm:cxn modelId="{E03EC21A-4330-41B9-B8C0-EC05412CED66}" type="presOf" srcId="{0A0CDC32-40EB-45F4-98D6-4E805539F1F0}" destId="{F8C821A0-B965-49ED-85C3-F2035290EAD4}" srcOrd="0" destOrd="0" presId="urn:microsoft.com/office/officeart/2005/8/layout/default"/>
    <dgm:cxn modelId="{435E35F8-4828-4DD5-9B2B-B5FD171DC407}" type="presOf" srcId="{7AC74B6A-32E2-47E8-98B9-5E13BC24BEBA}" destId="{8AB8957C-644C-4149-A761-2302DE69D2FB}" srcOrd="0" destOrd="0" presId="urn:microsoft.com/office/officeart/2005/8/layout/default"/>
    <dgm:cxn modelId="{3FB962DD-5E6E-4347-8C33-AE578D2BBF0E}" srcId="{9499C515-8770-42FC-A424-A3C1349092AC}" destId="{7AC74B6A-32E2-47E8-98B9-5E13BC24BEBA}" srcOrd="0" destOrd="0" parTransId="{07BB7D2F-6BD0-4441-9722-4EBEEC3F49A8}" sibTransId="{27F4ED05-6FF1-498A-9E08-4741ABE05091}"/>
    <dgm:cxn modelId="{FB961E64-A13D-4450-A768-D8762454B8F2}" srcId="{9499C515-8770-42FC-A424-A3C1349092AC}" destId="{0A0CDC32-40EB-45F4-98D6-4E805539F1F0}" srcOrd="2" destOrd="0" parTransId="{57FA8121-F18D-43BD-9B16-E62517191AF2}" sibTransId="{1C4CA229-9A7E-4AB2-A666-1B73E425766D}"/>
    <dgm:cxn modelId="{1737B56E-E37B-4B69-8913-C52FDD868B56}" srcId="{9499C515-8770-42FC-A424-A3C1349092AC}" destId="{151B8532-2A76-4CAB-A12C-7D12B7FC9FA4}" srcOrd="1" destOrd="0" parTransId="{5BE93944-5CB1-4CF6-A7BE-683863242761}" sibTransId="{5E744C97-9469-4AA3-A988-468C9C6B24C2}"/>
    <dgm:cxn modelId="{F6B619C0-511B-4680-9CE0-A75B75BAC9DF}" type="presOf" srcId="{4DE790DC-21CA-4FE2-A4B4-E3035F2CF72A}" destId="{3606FC29-B350-4D11-8C7A-2BEE48D2CB26}" srcOrd="0" destOrd="0" presId="urn:microsoft.com/office/officeart/2005/8/layout/default"/>
    <dgm:cxn modelId="{36778AC9-EDEE-4567-AB54-7ED677FC8FDC}" type="presOf" srcId="{DF73E27D-5716-48DE-A140-B35011114CC6}" destId="{C11AC210-B57C-4CE1-8EFB-E948DC3F5B60}" srcOrd="0" destOrd="0" presId="urn:microsoft.com/office/officeart/2005/8/layout/default"/>
    <dgm:cxn modelId="{6C718709-E111-4635-A945-BB2921857EFB}" type="presParOf" srcId="{5BB31706-2483-4932-88B2-5E9D0546817B}" destId="{8AB8957C-644C-4149-A761-2302DE69D2FB}" srcOrd="0" destOrd="0" presId="urn:microsoft.com/office/officeart/2005/8/layout/default"/>
    <dgm:cxn modelId="{720800C3-5549-4664-879F-503122A3598D}" type="presParOf" srcId="{5BB31706-2483-4932-88B2-5E9D0546817B}" destId="{BF854D1A-9B66-4EAF-BD98-F061C1C13F23}" srcOrd="1" destOrd="0" presId="urn:microsoft.com/office/officeart/2005/8/layout/default"/>
    <dgm:cxn modelId="{8858EA06-77BE-4404-B45C-B1D20F450E41}" type="presParOf" srcId="{5BB31706-2483-4932-88B2-5E9D0546817B}" destId="{C4CC9CEE-8820-4EA0-A7E9-B5F76F4FD6E8}" srcOrd="2" destOrd="0" presId="urn:microsoft.com/office/officeart/2005/8/layout/default"/>
    <dgm:cxn modelId="{085A394D-3382-4684-BA45-892E6FA98777}" type="presParOf" srcId="{5BB31706-2483-4932-88B2-5E9D0546817B}" destId="{187945D1-C24F-440C-8B3B-F6B5E5EB4E23}" srcOrd="3" destOrd="0" presId="urn:microsoft.com/office/officeart/2005/8/layout/default"/>
    <dgm:cxn modelId="{16DF2418-6028-488E-BAF3-EEE97F3FC903}" type="presParOf" srcId="{5BB31706-2483-4932-88B2-5E9D0546817B}" destId="{F8C821A0-B965-49ED-85C3-F2035290EAD4}" srcOrd="4" destOrd="0" presId="urn:microsoft.com/office/officeart/2005/8/layout/default"/>
    <dgm:cxn modelId="{8EA38827-0107-4F2F-9381-D5AAA2E3552A}" type="presParOf" srcId="{5BB31706-2483-4932-88B2-5E9D0546817B}" destId="{ED59BDB1-44F6-40D0-A560-D0D044439400}" srcOrd="5" destOrd="0" presId="urn:microsoft.com/office/officeart/2005/8/layout/default"/>
    <dgm:cxn modelId="{ACD54185-F710-4027-80DB-578573DB681D}" type="presParOf" srcId="{5BB31706-2483-4932-88B2-5E9D0546817B}" destId="{C11AC210-B57C-4CE1-8EFB-E948DC3F5B60}" srcOrd="6" destOrd="0" presId="urn:microsoft.com/office/officeart/2005/8/layout/default"/>
    <dgm:cxn modelId="{BD3A4FFF-E58E-49BB-9D63-63596FE55862}" type="presParOf" srcId="{5BB31706-2483-4932-88B2-5E9D0546817B}" destId="{929EAA5B-DF85-4AE2-9987-5760257E2ED9}" srcOrd="7" destOrd="0" presId="urn:microsoft.com/office/officeart/2005/8/layout/default"/>
    <dgm:cxn modelId="{CBDC8C93-2897-43E5-A21B-085133AB32A3}" type="presParOf" srcId="{5BB31706-2483-4932-88B2-5E9D0546817B}" destId="{3606FC29-B350-4D11-8C7A-2BEE48D2CB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957C-644C-4149-A761-2302DE69D2FB}">
      <dsp:nvSpPr>
        <dsp:cNvPr id="0" name=""/>
        <dsp:cNvSpPr/>
      </dsp:nvSpPr>
      <dsp:spPr>
        <a:xfrm>
          <a:off x="653" y="266590"/>
          <a:ext cx="2548449" cy="15290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1. Требования к безопасности, составу, пищевой ценности, объему, качеству содержимого «тарелки»              и условиям приема пищи                               в общеобразовательной организации </a:t>
          </a:r>
          <a:endParaRPr lang="ru-RU" sz="1200" kern="1200" dirty="0"/>
        </a:p>
      </dsp:txBody>
      <dsp:txXfrm>
        <a:off x="653" y="266590"/>
        <a:ext cx="2548449" cy="1529069"/>
      </dsp:txXfrm>
    </dsp:sp>
    <dsp:sp modelId="{C4CC9CEE-8820-4EA0-A7E9-B5F76F4FD6E8}">
      <dsp:nvSpPr>
        <dsp:cNvPr id="0" name=""/>
        <dsp:cNvSpPr/>
      </dsp:nvSpPr>
      <dsp:spPr>
        <a:xfrm>
          <a:off x="2803947" y="266590"/>
          <a:ext cx="2548449" cy="1529069"/>
        </a:xfrm>
        <a:prstGeom prst="rect">
          <a:avLst/>
        </a:prstGeom>
        <a:gradFill rotWithShape="0">
          <a:gsLst>
            <a:gs pos="0">
              <a:schemeClr val="accent5">
                <a:hueOff val="1559309"/>
                <a:satOff val="-1003"/>
                <a:lumOff val="686"/>
                <a:alphaOff val="0"/>
                <a:tint val="98000"/>
                <a:lumMod val="114000"/>
              </a:schemeClr>
            </a:gs>
            <a:gs pos="100000">
              <a:schemeClr val="accent5">
                <a:hueOff val="1559309"/>
                <a:satOff val="-1003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2. Требования к технологическим условиям, обеспечивающим производство безопасного                             и качественного питания                         для общеобразовательных организаций </a:t>
          </a:r>
          <a:endParaRPr lang="ru-RU" sz="12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803947" y="266590"/>
        <a:ext cx="2548449" cy="1529069"/>
      </dsp:txXfrm>
    </dsp:sp>
    <dsp:sp modelId="{F8C821A0-B965-49ED-85C3-F2035290EAD4}">
      <dsp:nvSpPr>
        <dsp:cNvPr id="0" name=""/>
        <dsp:cNvSpPr/>
      </dsp:nvSpPr>
      <dsp:spPr>
        <a:xfrm>
          <a:off x="653" y="2050504"/>
          <a:ext cx="2548449" cy="1529069"/>
        </a:xfrm>
        <a:prstGeom prst="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3. Требования к экономическим условиям организации питания                      в государственных и муниципальных общеобразовательных организациях</a:t>
          </a:r>
          <a:endParaRPr lang="ru-RU" sz="12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53" y="2050504"/>
        <a:ext cx="2548449" cy="1529069"/>
      </dsp:txXfrm>
    </dsp:sp>
    <dsp:sp modelId="{C11AC210-B57C-4CE1-8EFB-E948DC3F5B60}">
      <dsp:nvSpPr>
        <dsp:cNvPr id="0" name=""/>
        <dsp:cNvSpPr/>
      </dsp:nvSpPr>
      <dsp:spPr>
        <a:xfrm>
          <a:off x="2803947" y="2050504"/>
          <a:ext cx="2548449" cy="1529069"/>
        </a:xfrm>
        <a:prstGeom prst="rect">
          <a:avLst/>
        </a:prstGeom>
        <a:gradFill rotWithShape="0">
          <a:gsLst>
            <a:gs pos="0">
              <a:schemeClr val="accent5">
                <a:hueOff val="4677928"/>
                <a:satOff val="-3010"/>
                <a:lumOff val="2058"/>
                <a:alphaOff val="0"/>
                <a:tint val="98000"/>
                <a:lumMod val="114000"/>
              </a:schemeClr>
            </a:gs>
            <a:gs pos="100000">
              <a:schemeClr val="accent5">
                <a:hueOff val="4677928"/>
                <a:satOff val="-3010"/>
                <a:lumOff val="20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4. Требования к условиям, обеспечивающим формирование               у обучающихся, воспитанников мотивации к здоровому питанию</a:t>
          </a:r>
          <a:endParaRPr lang="ru-RU" sz="12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803947" y="2050504"/>
        <a:ext cx="2548449" cy="1529069"/>
      </dsp:txXfrm>
    </dsp:sp>
    <dsp:sp modelId="{3606FC29-B350-4D11-8C7A-2BEE48D2CB26}">
      <dsp:nvSpPr>
        <dsp:cNvPr id="0" name=""/>
        <dsp:cNvSpPr/>
      </dsp:nvSpPr>
      <dsp:spPr>
        <a:xfrm>
          <a:off x="1402300" y="3834419"/>
          <a:ext cx="2548449" cy="1529069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5.  Требования к результатам применения данного стандарта                  в организации питания                                 в общеобразовательных организациях</a:t>
          </a:r>
          <a:endParaRPr lang="ru-RU" sz="1200" b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402300" y="3834419"/>
        <a:ext cx="2548449" cy="152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6DB7-C0F0-4357-8D54-BB2D7C8C0E8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34A10-0721-4F13-8C88-21CEBF932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4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4A10-0721-4F13-8C88-21CEBF9321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4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2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5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83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7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4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4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0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2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2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5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5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4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0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33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EE682A-E324-4A43-B650-50ADC8FF2F7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8811" y="109844"/>
            <a:ext cx="8337740" cy="864469"/>
          </a:xfrm>
        </p:spPr>
        <p:txBody>
          <a:bodyPr/>
          <a:lstStyle/>
          <a:p>
            <a:pPr algn="ctr"/>
            <a:r>
              <a:rPr lang="ru-RU" b="1" dirty="0"/>
              <a:t>О </a:t>
            </a:r>
            <a:r>
              <a:rPr lang="ru-RU" b="1" dirty="0" smtClean="0"/>
              <a:t>ВНЕДРЕНИИ </a:t>
            </a:r>
            <a:r>
              <a:rPr lang="ru-RU" b="1" dirty="0"/>
              <a:t>регионального стандарта питания обучающихся общеобразовательных организаций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627" t="19764" r="35008" b="8020"/>
          <a:stretch/>
        </p:blipFill>
        <p:spPr bwMode="auto">
          <a:xfrm>
            <a:off x="10051955" y="771525"/>
            <a:ext cx="1854295" cy="2703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5029" t="20524" r="61775" b="16077"/>
          <a:stretch/>
        </p:blipFill>
        <p:spPr bwMode="auto">
          <a:xfrm>
            <a:off x="370697" y="771525"/>
            <a:ext cx="2124853" cy="2990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61814162"/>
              </p:ext>
            </p:extLst>
          </p:nvPr>
        </p:nvGraphicFramePr>
        <p:xfrm>
          <a:off x="3540077" y="915099"/>
          <a:ext cx="5353050" cy="563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3051" y="3761698"/>
            <a:ext cx="1962150" cy="2820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r="22809" b="20497"/>
          <a:stretch/>
        </p:blipFill>
        <p:spPr>
          <a:xfrm>
            <a:off x="982945" y="3906433"/>
            <a:ext cx="1941229" cy="26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6721" y="973128"/>
            <a:ext cx="3871917" cy="8202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 состояние </a:t>
            </a:r>
            <a:r>
              <a:rPr lang="ru-RU" sz="1600" b="1" dirty="0">
                <a:solidFill>
                  <a:schemeClr val="bg2"/>
                </a:solidFill>
              </a:rPr>
              <a:t>пищеблоков</a:t>
            </a:r>
            <a:r>
              <a:rPr lang="ru-RU" sz="1600" dirty="0">
                <a:solidFill>
                  <a:schemeClr val="bg2"/>
                </a:solidFill>
              </a:rPr>
              <a:t> школьных столовых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721" y="2014886"/>
            <a:ext cx="3871918" cy="8053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применяемые </a:t>
            </a:r>
            <a:r>
              <a:rPr lang="ru-RU" sz="1600" b="1" dirty="0">
                <a:solidFill>
                  <a:schemeClr val="bg2"/>
                </a:solidFill>
              </a:rPr>
              <a:t>меню</a:t>
            </a:r>
            <a:r>
              <a:rPr lang="ru-RU" sz="1600" dirty="0">
                <a:solidFill>
                  <a:schemeClr val="bg2"/>
                </a:solidFill>
              </a:rPr>
              <a:t> двухнедельного питания обучающихся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721" y="3041695"/>
            <a:ext cx="3871918" cy="8202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действующее законодательство </a:t>
            </a:r>
            <a:r>
              <a:rPr lang="ru-RU" sz="1400" dirty="0">
                <a:solidFill>
                  <a:schemeClr val="bg2"/>
                </a:solidFill>
              </a:rPr>
              <a:t>областного 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и муниципального </a:t>
            </a:r>
            <a:r>
              <a:rPr lang="ru-RU" sz="1400" dirty="0" smtClean="0">
                <a:solidFill>
                  <a:schemeClr val="bg2"/>
                </a:solidFill>
              </a:rPr>
              <a:t>уровней </a:t>
            </a:r>
            <a:r>
              <a:rPr lang="ru-RU" sz="1400" dirty="0">
                <a:solidFill>
                  <a:schemeClr val="bg2"/>
                </a:solidFill>
              </a:rPr>
              <a:t>в сфере организации </a:t>
            </a:r>
            <a:r>
              <a:rPr lang="ru-RU" sz="1400" dirty="0" smtClean="0">
                <a:solidFill>
                  <a:schemeClr val="bg2"/>
                </a:solidFill>
              </a:rPr>
              <a:t>питания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0" y="4083451"/>
            <a:ext cx="3871918" cy="8322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эффективность </a:t>
            </a:r>
            <a:r>
              <a:rPr lang="ru-RU" sz="1400" b="1" dirty="0">
                <a:solidFill>
                  <a:schemeClr val="bg2"/>
                </a:solidFill>
              </a:rPr>
              <a:t>деятельности исполнителей </a:t>
            </a:r>
            <a:r>
              <a:rPr lang="ru-RU" sz="1400" dirty="0">
                <a:solidFill>
                  <a:schemeClr val="bg2"/>
                </a:solidFill>
              </a:rPr>
              <a:t>государственных и муниципальных </a:t>
            </a:r>
            <a:r>
              <a:rPr lang="ru-RU" sz="1400" b="1" dirty="0" smtClean="0">
                <a:solidFill>
                  <a:schemeClr val="bg2"/>
                </a:solidFill>
              </a:rPr>
              <a:t>контрактов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820" y="5031106"/>
            <a:ext cx="3833818" cy="8173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>
                <a:solidFill>
                  <a:schemeClr val="bg2"/>
                </a:solidFill>
              </a:rPr>
              <a:t>профессиональный уровень специалистов </a:t>
            </a:r>
            <a:r>
              <a:rPr lang="ru-RU" sz="1400" dirty="0">
                <a:solidFill>
                  <a:schemeClr val="bg2"/>
                </a:solidFill>
              </a:rPr>
              <a:t>школьного питания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33900" y="1122284"/>
            <a:ext cx="2276475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52962" y="2192749"/>
            <a:ext cx="21574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652962" y="3235829"/>
            <a:ext cx="21574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691062" y="4265929"/>
            <a:ext cx="2119314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691062" y="5175454"/>
            <a:ext cx="21193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967536" y="877136"/>
            <a:ext cx="4937517" cy="868732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рекомендации</a:t>
            </a:r>
            <a:r>
              <a:rPr lang="ru-RU" sz="1400" dirty="0"/>
              <a:t> по формированию системы развития материально-технической базы пищеблоков школьных столовых области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7046118" y="1919589"/>
            <a:ext cx="4858935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аналитическая справка </a:t>
            </a:r>
            <a:r>
              <a:rPr lang="ru-RU" sz="1400" dirty="0"/>
              <a:t>по результатам анализа рационов школьного </a:t>
            </a:r>
            <a:r>
              <a:rPr lang="ru-RU" sz="1400" dirty="0" smtClean="0"/>
              <a:t>питания, </a:t>
            </a:r>
            <a:r>
              <a:rPr lang="ru-RU" sz="1400" b="1" dirty="0" smtClean="0"/>
              <a:t>вариативное меню</a:t>
            </a:r>
            <a:endParaRPr lang="ru-RU" sz="14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7006826" y="2940666"/>
            <a:ext cx="4898227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типовые </a:t>
            </a:r>
            <a:r>
              <a:rPr lang="ru-RU" sz="1400" b="1" dirty="0"/>
              <a:t>порядки </a:t>
            </a:r>
            <a:r>
              <a:rPr lang="ru-RU" sz="1400" dirty="0" smtClean="0"/>
              <a:t>оказания </a:t>
            </a:r>
            <a:r>
              <a:rPr lang="ru-RU" sz="1400" dirty="0"/>
              <a:t>услуги по обеспечению горячим питанием обучающихся муниципальных </a:t>
            </a:r>
            <a:r>
              <a:rPr lang="ru-RU" sz="1400" dirty="0" smtClean="0"/>
              <a:t>                              и государственных школ</a:t>
            </a:r>
            <a:endParaRPr lang="ru-RU" sz="14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085408" y="3961743"/>
            <a:ext cx="4819646" cy="818530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предложения</a:t>
            </a:r>
            <a:r>
              <a:rPr lang="ru-RU" sz="1400" dirty="0"/>
              <a:t> по улучшению деятельности организаторов школьного питания и поставщиков пищевых продуктов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7085407" y="4892234"/>
            <a:ext cx="4819646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</a:t>
            </a:r>
            <a:r>
              <a:rPr lang="ru-RU" sz="1400" b="1" dirty="0" smtClean="0"/>
              <a:t>рограмма </a:t>
            </a:r>
            <a:r>
              <a:rPr lang="ru-RU" sz="1400" dirty="0" smtClean="0"/>
              <a:t>повышения </a:t>
            </a:r>
            <a:r>
              <a:rPr lang="ru-RU" sz="1400" dirty="0"/>
              <a:t>квалификации технологов общественного питания, работников </a:t>
            </a:r>
            <a:r>
              <a:rPr lang="ru-RU" sz="1400" dirty="0" smtClean="0"/>
              <a:t>(до </a:t>
            </a:r>
            <a:r>
              <a:rPr lang="ru-RU" sz="1400" dirty="0"/>
              <a:t>72 часов), </a:t>
            </a:r>
            <a:r>
              <a:rPr lang="ru-RU" sz="1400" dirty="0" smtClean="0"/>
              <a:t>разработаны образовательные </a:t>
            </a:r>
            <a:r>
              <a:rPr lang="ru-RU" sz="1400" dirty="0"/>
              <a:t>программы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4820" y="5963813"/>
            <a:ext cx="3833818" cy="7144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 рационы </a:t>
            </a:r>
            <a:r>
              <a:rPr lang="ru-RU" sz="1400" dirty="0" smtClean="0">
                <a:solidFill>
                  <a:schemeClr val="bg2"/>
                </a:solidFill>
              </a:rPr>
              <a:t>питания и </a:t>
            </a:r>
            <a:r>
              <a:rPr lang="ru-RU" sz="1400" b="1" dirty="0" smtClean="0">
                <a:solidFill>
                  <a:schemeClr val="bg2"/>
                </a:solidFill>
              </a:rPr>
              <a:t>состояния системы</a:t>
            </a:r>
            <a:r>
              <a:rPr lang="ru-RU" sz="1400" dirty="0" smtClean="0">
                <a:solidFill>
                  <a:schemeClr val="bg2"/>
                </a:solidFill>
              </a:rPr>
              <a:t> школьного питания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652962" y="6036004"/>
            <a:ext cx="2157414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7046118" y="5841231"/>
            <a:ext cx="4764882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методические </a:t>
            </a:r>
            <a:r>
              <a:rPr lang="ru-RU" sz="1400" b="1" dirty="0" smtClean="0"/>
              <a:t>рекомендации                           </a:t>
            </a:r>
            <a:r>
              <a:rPr lang="ru-RU" sz="1400" dirty="0"/>
              <a:t>по осуществлению производственного контроля </a:t>
            </a:r>
            <a:r>
              <a:rPr lang="ru-RU" sz="1400" dirty="0" smtClean="0"/>
              <a:t>(ХАССП)</a:t>
            </a:r>
            <a:endParaRPr lang="ru-RU" sz="1400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466720" y="290163"/>
            <a:ext cx="4480423" cy="86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АУДИТ/АНАЛИЗ/исследования:</a:t>
            </a:r>
            <a:endParaRPr lang="ru-RU" b="1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7709391" y="257815"/>
            <a:ext cx="2591789" cy="86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РАЗРАБОТАНЫ:</a:t>
            </a:r>
            <a:endParaRPr lang="ru-RU" b="1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Picture 2" descr="https://xn--80acbb5ai4af3add8gxa6b.xn--p1ai/wp-content/uploads/dogov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74" y="208825"/>
            <a:ext cx="1104940" cy="1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72730" y="227171"/>
            <a:ext cx="1036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/>
              <a:t>Результаты оценочных мероприятий </a:t>
            </a:r>
            <a:r>
              <a:rPr lang="ru-RU" b="1" cap="all" dirty="0"/>
              <a:t>исполнителей </a:t>
            </a:r>
            <a:r>
              <a:rPr lang="ru-RU" b="1" cap="all" dirty="0" smtClean="0"/>
              <a:t>государственных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/>
              <a:t> </a:t>
            </a:r>
            <a:r>
              <a:rPr lang="ru-RU" b="1" cap="all" dirty="0"/>
              <a:t>и муниципальных контрактов на оказание услуг по организации </a:t>
            </a:r>
            <a:r>
              <a:rPr lang="ru-RU" b="1" cap="all" dirty="0" smtClean="0"/>
              <a:t>питания</a:t>
            </a:r>
            <a:endParaRPr lang="ru-RU" altLang="ru-RU" sz="2000" b="1" cap="all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88030" y="1019175"/>
          <a:ext cx="5546047" cy="5738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704"/>
                <a:gridCol w="683043"/>
                <a:gridCol w="633476"/>
                <a:gridCol w="928154"/>
                <a:gridCol w="928154"/>
                <a:gridCol w="691758"/>
                <a:gridCol w="691758"/>
              </a:tblGrid>
              <a:tr h="2808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оценочного показателя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Оператор питания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«Фабрика социального питания»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Коваль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Шумская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БизнесЦентр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ское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районное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льское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Бузюнова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999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«</a:t>
                      </a:r>
                      <a:r>
                        <a:rPr lang="ru-RU" sz="1200" dirty="0" err="1">
                          <a:effectLst/>
                        </a:rPr>
                        <a:t>съедаемости</a:t>
                      </a:r>
                      <a:r>
                        <a:rPr lang="ru-RU" sz="1200" dirty="0">
                          <a:effectLst/>
                        </a:rPr>
                        <a:t>» предложенных блюд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Какие </a:t>
                      </a:r>
                      <a:r>
                        <a:rPr lang="ru-RU" sz="800" dirty="0" smtClean="0">
                          <a:effectLst/>
                        </a:rPr>
                        <a:t>блюда             </a:t>
                      </a:r>
                      <a:r>
                        <a:rPr lang="ru-RU" sz="800" dirty="0">
                          <a:effectLst/>
                        </a:rPr>
                        <a:t>из меню едят лучше всего?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Рагу куриное, плов, макароны, гороховый суп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</a:t>
                      </a:r>
                      <a:r>
                        <a:rPr lang="ru-RU" sz="800" dirty="0" smtClean="0">
                          <a:effectLst/>
                        </a:rPr>
                        <a:t>урица</a:t>
                      </a:r>
                      <a:r>
                        <a:rPr lang="ru-RU" sz="800" dirty="0">
                          <a:effectLst/>
                        </a:rPr>
                        <a:t>, блинчики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</a:t>
                      </a:r>
                      <a:r>
                        <a:rPr lang="ru-RU" sz="800" dirty="0" smtClean="0">
                          <a:effectLst/>
                        </a:rPr>
                        <a:t>люда </a:t>
                      </a:r>
                      <a:r>
                        <a:rPr lang="ru-RU" sz="800" dirty="0">
                          <a:effectLst/>
                        </a:rPr>
                        <a:t>из картофеля, борщ, вермишель, котлеты, запеканки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Салаты из свежих овощей, мясные блюда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</a:t>
                      </a:r>
                      <a:r>
                        <a:rPr lang="ru-RU" sz="800" dirty="0" smtClean="0">
                          <a:effectLst/>
                        </a:rPr>
                        <a:t>урица тушеная</a:t>
                      </a:r>
                      <a:r>
                        <a:rPr lang="ru-RU" sz="800" dirty="0">
                          <a:effectLst/>
                        </a:rPr>
                        <a:t>, макароны, мясные блюда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Жаркое </a:t>
                      </a:r>
                      <a:r>
                        <a:rPr lang="ru-RU" sz="800" dirty="0" smtClean="0">
                          <a:effectLst/>
                        </a:rPr>
                        <a:t>по- </a:t>
                      </a:r>
                      <a:r>
                        <a:rPr lang="ru-RU" sz="800" dirty="0">
                          <a:effectLst/>
                        </a:rPr>
                        <a:t>домашнему, плов, куриные отбивные, блинчики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  <a:tr h="56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Какие блюда остаются не съеденными чаще всего?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Рыбные блюда, каши молочные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</a:t>
                      </a:r>
                      <a:r>
                        <a:rPr lang="ru-RU" sz="800" dirty="0" smtClean="0">
                          <a:effectLst/>
                        </a:rPr>
                        <a:t>аши </a:t>
                      </a:r>
                      <a:r>
                        <a:rPr lang="ru-RU" sz="800" dirty="0" err="1" smtClean="0">
                          <a:effectLst/>
                        </a:rPr>
                        <a:t>молочныеи</a:t>
                      </a:r>
                      <a:r>
                        <a:rPr lang="ru-RU" sz="800" dirty="0" smtClean="0">
                          <a:effectLst/>
                        </a:rPr>
                        <a:t>  </a:t>
                      </a:r>
                      <a:r>
                        <a:rPr lang="ru-RU" sz="800" dirty="0">
                          <a:effectLst/>
                        </a:rPr>
                        <a:t>гречка (гарнир)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Супы, каша манная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Рыбные супы, молочные каши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Рыбные котлеты, печень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Рыба </a:t>
                      </a:r>
                      <a:r>
                        <a:rPr lang="ru-RU" sz="800" dirty="0" smtClean="0">
                          <a:effectLst/>
                        </a:rPr>
                        <a:t>жареная</a:t>
                      </a:r>
                      <a:r>
                        <a:rPr lang="ru-RU" sz="800" dirty="0">
                          <a:effectLst/>
                        </a:rPr>
                        <a:t>, каша пшенная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  <a:tr h="706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Какие блюда хотелось бы убрать из меню?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Перловая каша, кабачковая икра в банках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</a:t>
                      </a:r>
                      <a:r>
                        <a:rPr lang="ru-RU" sz="800" dirty="0" smtClean="0">
                          <a:effectLst/>
                        </a:rPr>
                        <a:t>аких </a:t>
                      </a:r>
                      <a:r>
                        <a:rPr lang="ru-RU" sz="800" dirty="0">
                          <a:effectLst/>
                        </a:rPr>
                        <a:t>блюд 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Блюда </a:t>
                      </a:r>
                      <a:r>
                        <a:rPr lang="ru-RU" sz="800" dirty="0">
                          <a:effectLst/>
                        </a:rPr>
                        <a:t>из печени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Б</a:t>
                      </a:r>
                      <a:r>
                        <a:rPr lang="ru-RU" sz="800" dirty="0" smtClean="0">
                          <a:effectLst/>
                        </a:rPr>
                        <a:t>люда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из </a:t>
                      </a:r>
                      <a:r>
                        <a:rPr lang="ru-RU" sz="800" dirty="0">
                          <a:effectLst/>
                        </a:rPr>
                        <a:t>печени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</a:t>
                      </a:r>
                      <a:r>
                        <a:rPr lang="ru-RU" sz="800" dirty="0" smtClean="0">
                          <a:effectLst/>
                        </a:rPr>
                        <a:t>ыба </a:t>
                      </a:r>
                      <a:r>
                        <a:rPr lang="ru-RU" sz="800" dirty="0">
                          <a:effectLst/>
                        </a:rPr>
                        <a:t>крупно кусковая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</a:t>
                      </a:r>
                      <a:r>
                        <a:rPr lang="ru-RU" sz="800" dirty="0" smtClean="0">
                          <a:effectLst/>
                        </a:rPr>
                        <a:t>аша </a:t>
                      </a:r>
                      <a:r>
                        <a:rPr lang="ru-RU" sz="800" dirty="0">
                          <a:effectLst/>
                        </a:rPr>
                        <a:t>пшенная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  <a:tr h="196999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родительского контроля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 часто проводится родительский контроль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месяц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четверть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месяц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раз в четверть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</a:t>
                      </a:r>
                      <a:r>
                        <a:rPr lang="ru-RU" sz="800" dirty="0" smtClean="0">
                          <a:effectLst/>
                        </a:rPr>
                        <a:t>о </a:t>
                      </a:r>
                      <a:r>
                        <a:rPr lang="ru-RU" sz="800" dirty="0" err="1" smtClean="0">
                          <a:effectLst/>
                        </a:rPr>
                        <a:t>требова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нию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раз в день  родители в бракеражной комиссии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  <a:tr h="28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Были ли жалобы от родителей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</a:t>
                      </a:r>
                      <a:r>
                        <a:rPr lang="ru-RU" sz="800" dirty="0" smtClean="0">
                          <a:effectLst/>
                        </a:rPr>
                        <a:t>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  <a:tr h="8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Предложения </a:t>
                      </a:r>
                      <a:r>
                        <a:rPr lang="ru-RU" sz="800" dirty="0" smtClean="0">
                          <a:effectLst/>
                        </a:rPr>
                        <a:t>родителей                      </a:t>
                      </a:r>
                      <a:r>
                        <a:rPr lang="ru-RU" sz="800" dirty="0">
                          <a:effectLst/>
                        </a:rPr>
                        <a:t>по изменению меню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Убрать суп с </a:t>
                      </a:r>
                      <a:r>
                        <a:rPr lang="ru-RU" sz="800" dirty="0" smtClean="0">
                          <a:effectLst/>
                        </a:rPr>
                        <a:t>пельменя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ми, </a:t>
                      </a:r>
                      <a:r>
                        <a:rPr lang="ru-RU" sz="800" dirty="0">
                          <a:effectLst/>
                        </a:rPr>
                        <a:t>холодные блюда, блины 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Предложения 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Предложения 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Добавить в меню побольше фруктов и овощей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Добавить в меню побольше фруктов и овощей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Добавить в меню побольше фруктов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143625" y="1025006"/>
          <a:ext cx="5753101" cy="5680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531"/>
                <a:gridCol w="771262"/>
                <a:gridCol w="618732"/>
                <a:gridCol w="715294"/>
                <a:gridCol w="914994"/>
                <a:gridCol w="992526"/>
                <a:gridCol w="622762"/>
              </a:tblGrid>
              <a:tr h="239022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Наименование оценочного показателя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Оператор питания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003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«Фабрика социального питания»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Коваль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Шумская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БизнесЦентр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Алексеевское районное потребительское общество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Бузюнова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280"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Оценка потребительской приемлемости предложенных услуг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1" marR="488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Довольны ли оператором питания?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58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Выполняет ли оператор свои </a:t>
                      </a:r>
                      <a:r>
                        <a:rPr lang="ru-RU" sz="800" dirty="0" smtClean="0">
                          <a:effectLst/>
                        </a:rPr>
                        <a:t>обязательства                 </a:t>
                      </a:r>
                      <a:r>
                        <a:rPr lang="ru-RU" sz="800" dirty="0">
                          <a:effectLst/>
                        </a:rPr>
                        <a:t>в полном размере?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58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Какие есть </a:t>
                      </a:r>
                      <a:r>
                        <a:rPr lang="ru-RU" sz="800" dirty="0" smtClean="0">
                          <a:effectLst/>
                        </a:rPr>
                        <a:t>замечания                            </a:t>
                      </a:r>
                      <a:r>
                        <a:rPr lang="ru-RU" sz="800" dirty="0">
                          <a:effectLst/>
                        </a:rPr>
                        <a:t>к оператору питания?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</a:t>
                      </a:r>
                      <a:r>
                        <a:rPr lang="ru-RU" sz="800" dirty="0" smtClean="0">
                          <a:effectLst/>
                        </a:rPr>
                        <a:t>ужен </a:t>
                      </a:r>
                      <a:r>
                        <a:rPr lang="ru-RU" sz="800" dirty="0">
                          <a:effectLst/>
                        </a:rPr>
                        <a:t>еще один повар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</a:t>
                      </a:r>
                      <a:r>
                        <a:rPr lang="ru-RU" sz="800" dirty="0" smtClean="0">
                          <a:effectLst/>
                        </a:rPr>
                        <a:t>ужен </a:t>
                      </a:r>
                      <a:r>
                        <a:rPr lang="ru-RU" sz="800" dirty="0">
                          <a:effectLst/>
                        </a:rPr>
                        <a:t>еще один повар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43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Квалифицированные ли </a:t>
                      </a:r>
                      <a:r>
                        <a:rPr lang="ru-RU" sz="800" dirty="0" smtClean="0">
                          <a:effectLst/>
                        </a:rPr>
                        <a:t>работники</a:t>
                      </a:r>
                      <a:r>
                        <a:rPr lang="ru-RU" sz="800" dirty="0">
                          <a:effectLst/>
                        </a:rPr>
                        <a:t>?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881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Необходимость </a:t>
                      </a:r>
                      <a:r>
                        <a:rPr lang="ru-RU" sz="800" dirty="0" smtClean="0">
                          <a:effectLst/>
                        </a:rPr>
                        <a:t>               в </a:t>
                      </a:r>
                      <a:r>
                        <a:rPr lang="ru-RU" sz="800" dirty="0">
                          <a:effectLst/>
                        </a:rPr>
                        <a:t>организации </a:t>
                      </a:r>
                      <a:r>
                        <a:rPr lang="ru-RU" sz="800" dirty="0" smtClean="0">
                          <a:effectLst/>
                        </a:rPr>
                        <a:t>                курсов </a:t>
                      </a:r>
                      <a:r>
                        <a:rPr lang="ru-RU" sz="800" dirty="0">
                          <a:effectLst/>
                        </a:rPr>
                        <a:t>по повышению квалификации </a:t>
                      </a:r>
                      <a:r>
                        <a:rPr lang="ru-RU" sz="800" dirty="0" smtClean="0">
                          <a:effectLst/>
                        </a:rPr>
                        <a:t>работников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201378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фактического соблюдения условий контракта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 стоимости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43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 норме потребления (соответствуют)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43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Соблюдение типового меню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Замена блюд по приказу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  <a:tr h="43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Выполнение требований к качеству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3" marR="525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1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912" y="9525"/>
            <a:ext cx="64023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Региональное типовое двухнедельное меню завтраков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обедов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обучающихся (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7-11 лет, 11 лет и старше)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69429"/>
              </p:ext>
            </p:extLst>
          </p:nvPr>
        </p:nvGraphicFramePr>
        <p:xfrm>
          <a:off x="6400427" y="219443"/>
          <a:ext cx="5591548" cy="646169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4248"/>
                <a:gridCol w="2743200"/>
                <a:gridCol w="438150"/>
                <a:gridCol w="467251"/>
                <a:gridCol w="466199"/>
                <a:gridCol w="438150"/>
                <a:gridCol w="514350"/>
              </a:tblGrid>
              <a:tr h="270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№ рецептуры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</a:rPr>
                        <a:t>Название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блюда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Масса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Белки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Жиры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Углеводы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Калорийность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08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Ккал.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Обед 1 день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из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свёклы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сыром и маслом растительным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Щи из свежей капусты с фрикаделькой из птицы "Детская"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Рыба, запеченная под соусом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Картофельное пюре с маслом сливочным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Компот из быстрозамороженных ягод  (компотная смесь)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ржано-пшеничный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Итого за обед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711,1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Обед 2 день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7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из свежей капусты с зеленью "Молодость"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Рассольник "Ленинградский" на бульоне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9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Бифштекс рубленый "Детский" (рецептура в соответствии с ГОСТ Р 55366)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 запеченные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Компот из смеси сухофруктов С-витаминизированный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ржано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пшеничный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за обед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8" marR="19178" marT="429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960,8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Обед 3 день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из свежих помидоров и огурцов с растительным маслом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Борщ с фасолью и картофелем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Печень тушеная в соусе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Макаронные изделия отварные с маслом сливочным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лимоном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200//4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ржано-пшеничный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за обед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8" marR="19178" marT="429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51510"/>
              </p:ext>
            </p:extLst>
          </p:nvPr>
        </p:nvGraphicFramePr>
        <p:xfrm>
          <a:off x="188912" y="545056"/>
          <a:ext cx="6064404" cy="61651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66578"/>
                <a:gridCol w="752136"/>
                <a:gridCol w="636422"/>
                <a:gridCol w="682708"/>
                <a:gridCol w="682708"/>
                <a:gridCol w="543852"/>
              </a:tblGrid>
              <a:tr h="47235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Название блюда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Масса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Белки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Жиры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Углеводы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Калорийность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г.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Ккал.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Завтрак 1 день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tx2"/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 порционно / Груша 1шт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01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Крокеты «Детские» запечённые (в соответствии с ГОСТ Р 55366-2012)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36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Макаронный изделия с маслом сливочным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168,6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лимоном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200//4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пшеничный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завтрак</a:t>
                      </a:r>
                      <a:endParaRPr kumimoji="0" lang="ru-RU" sz="11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525,9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Завтрак 2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день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Салат из моркови с яблоком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Джем фруктовый с кусочками фруктов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6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Пудинг творожно-пшенный с сахарной пудрой 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с сахаром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Батон пшеничный йодированный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завтрак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528,4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Завтрак 3</a:t>
                      </a:r>
                      <a:r>
                        <a:rPr lang="ru-RU" sz="11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день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 порционно / Яблоко 1шт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6972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 твердо-мягкий порционно с </a:t>
                      </a:r>
                      <a:r>
                        <a:rPr kumimoji="0" lang="ru-RU" sz="11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м.д.ж</a:t>
                      </a: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45%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6972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Каша геркулесовая молочная с маслом сливочным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225,2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Какао с молоком йодированным 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142,93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486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пшеничный 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завтрак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88" marR="3498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578,8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3724" y="186043"/>
            <a:ext cx="70802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стандарта обеспечит: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377" y="1040308"/>
            <a:ext cx="117729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организации питания школьников;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сбалансированность рационов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питания школьников, максимальное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их разнообразие,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аграрные особенности региона;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санитарно-эпидемиологическую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питания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заключающуюся в соблюдении всех санитарных требований к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состоянию 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использованию пищеблока, поставляемым продуктам питания,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транспортировке, хранению, приготовлению и раздаче блюд;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к индивидуальным рационам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 обучающихся, в том числе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хроническими заболеваниями (диабет, целиакия, муковисцидоз, фенилкетонурия, заболевания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ЖКТ);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модернизацию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школьного питания;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охват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общеобразовательных организаций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здоровым горячим школьным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питанием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</TotalTime>
  <Words>1215</Words>
  <Application>Microsoft Office PowerPoint</Application>
  <PresentationFormat>Широкоэкранный</PresentationFormat>
  <Paragraphs>478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Региональное типовое двухнедельное меню завтраков  и обедов обучающихся (7-11 лет, 11 лет и старше)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Михайловна Белоус</dc:creator>
  <cp:lastModifiedBy>Алёна Михайловна Белоус</cp:lastModifiedBy>
  <cp:revision>101</cp:revision>
  <cp:lastPrinted>2021-08-27T13:28:35Z</cp:lastPrinted>
  <dcterms:created xsi:type="dcterms:W3CDTF">2021-08-27T08:56:36Z</dcterms:created>
  <dcterms:modified xsi:type="dcterms:W3CDTF">2021-11-30T14:13:31Z</dcterms:modified>
</cp:coreProperties>
</file>